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6"/>
  </p:notesMasterIdLst>
  <p:sldIdLst>
    <p:sldId id="256" r:id="rId2"/>
    <p:sldId id="257" r:id="rId3"/>
    <p:sldId id="336" r:id="rId4"/>
    <p:sldId id="321" r:id="rId5"/>
    <p:sldId id="323" r:id="rId6"/>
    <p:sldId id="324" r:id="rId7"/>
    <p:sldId id="325" r:id="rId8"/>
    <p:sldId id="328" r:id="rId9"/>
    <p:sldId id="333" r:id="rId10"/>
    <p:sldId id="332" r:id="rId11"/>
    <p:sldId id="340" r:id="rId12"/>
    <p:sldId id="341" r:id="rId13"/>
    <p:sldId id="331" r:id="rId14"/>
    <p:sldId id="338" r:id="rId15"/>
    <p:sldId id="345" r:id="rId16"/>
    <p:sldId id="344" r:id="rId17"/>
    <p:sldId id="343" r:id="rId18"/>
    <p:sldId id="342" r:id="rId19"/>
    <p:sldId id="346" r:id="rId20"/>
    <p:sldId id="347" r:id="rId21"/>
    <p:sldId id="355" r:id="rId22"/>
    <p:sldId id="354" r:id="rId23"/>
    <p:sldId id="353" r:id="rId24"/>
    <p:sldId id="352" r:id="rId25"/>
    <p:sldId id="351" r:id="rId26"/>
    <p:sldId id="349" r:id="rId27"/>
    <p:sldId id="329" r:id="rId28"/>
    <p:sldId id="356" r:id="rId29"/>
    <p:sldId id="360" r:id="rId30"/>
    <p:sldId id="361" r:id="rId31"/>
    <p:sldId id="358" r:id="rId32"/>
    <p:sldId id="326" r:id="rId33"/>
    <p:sldId id="372" r:id="rId34"/>
    <p:sldId id="374" r:id="rId35"/>
    <p:sldId id="373" r:id="rId36"/>
    <p:sldId id="371" r:id="rId37"/>
    <p:sldId id="370" r:id="rId38"/>
    <p:sldId id="369" r:id="rId39"/>
    <p:sldId id="368" r:id="rId40"/>
    <p:sldId id="366" r:id="rId41"/>
    <p:sldId id="367" r:id="rId42"/>
    <p:sldId id="375" r:id="rId43"/>
    <p:sldId id="378" r:id="rId44"/>
    <p:sldId id="376" r:id="rId45"/>
    <p:sldId id="386" r:id="rId46"/>
    <p:sldId id="381" r:id="rId47"/>
    <p:sldId id="379" r:id="rId48"/>
    <p:sldId id="383" r:id="rId49"/>
    <p:sldId id="384" r:id="rId50"/>
    <p:sldId id="380" r:id="rId51"/>
    <p:sldId id="382" r:id="rId52"/>
    <p:sldId id="335" r:id="rId53"/>
    <p:sldId id="339" r:id="rId54"/>
    <p:sldId id="334" r:id="rId55"/>
  </p:sldIdLst>
  <p:sldSz cx="9144000" cy="6858000" type="screen4x3"/>
  <p:notesSz cx="6858000" cy="9144000"/>
  <p:embeddedFontLst>
    <p:embeddedFont>
      <p:font typeface="Kunstler Script" panose="030304020206070D0D06" pitchFamily="66" charset="0"/>
      <p:regular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Broadway" panose="04040905080B02020502" pitchFamily="82" charset="0"/>
      <p:regular r:id="rId60"/>
    </p:embeddedFont>
    <p:embeddedFont>
      <p:font typeface="HY나무L" panose="02030600000101010101" pitchFamily="18" charset="-127"/>
      <p:regular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alibri Light" panose="020F0302020204030204" pitchFamily="34" charset="0"/>
      <p:regular r:id="rId66"/>
      <p:italic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310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09" autoAdjust="0"/>
    <p:restoredTop sz="99806" autoAdjust="0"/>
  </p:normalViewPr>
  <p:slideViewPr>
    <p:cSldViewPr snapToGrid="0"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BF2F0-4428-447C-921D-8FDB0668284C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C41DB-ABA5-4A9F-8096-E218AE8C22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33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16A4-0665-4A61-9DC1-AC187A664DA8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1A23-223C-4986-93E4-60EDDF59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034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16A4-0665-4A61-9DC1-AC187A664DA8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1A23-223C-4986-93E4-60EDDF59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2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16A4-0665-4A61-9DC1-AC187A664DA8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1A23-223C-4986-93E4-60EDDF59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1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16A4-0665-4A61-9DC1-AC187A664DA8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1A23-223C-4986-93E4-60EDDF59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16A4-0665-4A61-9DC1-AC187A664DA8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1A23-223C-4986-93E4-60EDDF59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056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16A4-0665-4A61-9DC1-AC187A664DA8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1A23-223C-4986-93E4-60EDDF59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15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16A4-0665-4A61-9DC1-AC187A664DA8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1A23-223C-4986-93E4-60EDDF59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475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16A4-0665-4A61-9DC1-AC187A664DA8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1A23-223C-4986-93E4-60EDDF59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6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16A4-0665-4A61-9DC1-AC187A664DA8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1A23-223C-4986-93E4-60EDDF59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679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16A4-0665-4A61-9DC1-AC187A664DA8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1A23-223C-4986-93E4-60EDDF59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232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16A4-0665-4A61-9DC1-AC187A664DA8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1A23-223C-4986-93E4-60EDDF59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27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816A4-0665-4A61-9DC1-AC187A664DA8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81A23-223C-4986-93E4-60EDDF59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266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6B3109">
            <a:alpha val="9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007637" y="2009649"/>
            <a:ext cx="7016750" cy="2616200"/>
          </a:xfrm>
          <a:prstGeom prst="roundRect">
            <a:avLst/>
          </a:prstGeom>
          <a:solidFill>
            <a:srgbClr val="F8F8F8"/>
          </a:solidFill>
          <a:ln>
            <a:solidFill>
              <a:srgbClr val="6B31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2594474"/>
            <a:ext cx="77038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chemeClr val="accent2">
                    <a:lumMod val="50000"/>
                  </a:schemeClr>
                </a:solidFill>
                <a:latin typeface="Kunstler Script" panose="030304020206070D0D06" pitchFamily="66" charset="0"/>
              </a:rPr>
              <a:t>Today’s</a:t>
            </a:r>
            <a:r>
              <a:rPr lang="en-US" altLang="ko-KR" sz="8800" b="1" dirty="0" smtClean="0">
                <a:latin typeface="Kunstler Script" panose="030304020206070D0D06" pitchFamily="66" charset="0"/>
              </a:rPr>
              <a:t> </a:t>
            </a:r>
            <a:r>
              <a:rPr lang="en-US" altLang="ko-KR" sz="8800" b="1" dirty="0" smtClean="0">
                <a:solidFill>
                  <a:schemeClr val="accent2">
                    <a:lumMod val="50000"/>
                  </a:schemeClr>
                </a:solidFill>
                <a:latin typeface="Kunstler Script" panose="030304020206070D0D06" pitchFamily="66" charset="0"/>
              </a:rPr>
              <a:t>Coffee</a:t>
            </a:r>
            <a:endParaRPr lang="ko-KR" altLang="en-US" sz="6000" b="1" dirty="0">
              <a:solidFill>
                <a:schemeClr val="accent2">
                  <a:lumMod val="50000"/>
                </a:schemeClr>
              </a:solidFill>
              <a:latin typeface="Kunstler Script" panose="030304020206070D0D06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1877" y="5097368"/>
            <a:ext cx="6448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u="sng" dirty="0" smtClean="0">
                <a:solidFill>
                  <a:schemeClr val="bg1"/>
                </a:solidFill>
                <a:latin typeface="HY나무L" pitchFamily="18" charset="-127"/>
                <a:ea typeface="HY나무L" pitchFamily="18" charset="-127"/>
              </a:rPr>
              <a:t>Coffee &amp; Coding</a:t>
            </a: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HY나무L" pitchFamily="18" charset="-127"/>
                <a:ea typeface="HY나무L" pitchFamily="18" charset="-127"/>
              </a:rPr>
              <a:t>이동환</a:t>
            </a:r>
            <a:r>
              <a:rPr lang="en-US" altLang="ko-KR" sz="2800" dirty="0" smtClean="0">
                <a:solidFill>
                  <a:schemeClr val="bg1"/>
                </a:solidFill>
                <a:latin typeface="HY나무L" pitchFamily="18" charset="-127"/>
                <a:ea typeface="HY나무L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  <a:latin typeface="HY나무L" pitchFamily="18" charset="-127"/>
                <a:ea typeface="HY나무L" pitchFamily="18" charset="-127"/>
              </a:rPr>
              <a:t>장익순</a:t>
            </a:r>
            <a:r>
              <a:rPr lang="en-US" altLang="ko-KR" sz="2800" dirty="0">
                <a:solidFill>
                  <a:schemeClr val="bg1"/>
                </a:solidFill>
                <a:latin typeface="HY나무L" pitchFamily="18" charset="-127"/>
                <a:ea typeface="HY나무L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  <a:latin typeface="HY나무L" pitchFamily="18" charset="-127"/>
                <a:ea typeface="HY나무L" pitchFamily="18" charset="-127"/>
              </a:rPr>
              <a:t>천화평</a:t>
            </a:r>
            <a:r>
              <a:rPr lang="en-US" altLang="ko-KR" sz="2800" dirty="0">
                <a:solidFill>
                  <a:schemeClr val="bg1"/>
                </a:solidFill>
                <a:latin typeface="HY나무L" pitchFamily="18" charset="-127"/>
                <a:ea typeface="HY나무L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HY나무L" pitchFamily="18" charset="-127"/>
                <a:ea typeface="HY나무L" pitchFamily="18" charset="-127"/>
              </a:rPr>
              <a:t>박상현</a:t>
            </a:r>
            <a:r>
              <a:rPr lang="en-US" altLang="ko-KR" sz="2800" dirty="0">
                <a:solidFill>
                  <a:schemeClr val="bg1"/>
                </a:solidFill>
                <a:latin typeface="HY나무L" pitchFamily="18" charset="-127"/>
                <a:ea typeface="HY나무L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  <a:latin typeface="HY나무L" pitchFamily="18" charset="-127"/>
                <a:ea typeface="HY나무L" pitchFamily="18" charset="-127"/>
              </a:rPr>
              <a:t>류경식</a:t>
            </a:r>
            <a:endParaRPr lang="ko-KR" altLang="en-US" sz="2800" dirty="0">
              <a:solidFill>
                <a:schemeClr val="bg1"/>
              </a:solidFill>
              <a:latin typeface="HY나무L" pitchFamily="18" charset="-127"/>
              <a:ea typeface="HY나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15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6651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(04-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유즈케이스</a:t>
            </a:r>
            <a:r>
              <a:rPr lang="ko-KR" altLang="en-US" sz="1600" dirty="0" smtClean="0">
                <a:solidFill>
                  <a:schemeClr val="bg1"/>
                </a:solidFill>
              </a:rPr>
              <a:t> 다이어그램 </a:t>
            </a:r>
            <a:r>
              <a:rPr lang="en-US" altLang="ko-KR" sz="1600" dirty="0" smtClean="0">
                <a:solidFill>
                  <a:schemeClr val="bg1"/>
                </a:solidFill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</a:rPr>
              <a:t>일반회원</a:t>
            </a:r>
            <a:r>
              <a:rPr lang="en-US" altLang="ko-KR" sz="1600" dirty="0" smtClean="0">
                <a:solidFill>
                  <a:schemeClr val="bg1"/>
                </a:solidFill>
              </a:rPr>
              <a:t>)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6" y="1264383"/>
            <a:ext cx="8023848" cy="528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914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6445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(04-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유즈케이스</a:t>
            </a:r>
            <a:r>
              <a:rPr lang="ko-KR" altLang="en-US" sz="1600" dirty="0" smtClean="0">
                <a:solidFill>
                  <a:schemeClr val="bg1"/>
                </a:solidFill>
              </a:rPr>
              <a:t> 다이어그램 </a:t>
            </a:r>
            <a:r>
              <a:rPr lang="en-US" altLang="ko-KR" sz="1600" dirty="0" smtClean="0">
                <a:solidFill>
                  <a:schemeClr val="bg1"/>
                </a:solidFill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</a:rPr>
              <a:t>매니저</a:t>
            </a:r>
            <a:r>
              <a:rPr lang="en-US" altLang="ko-KR" sz="1600" dirty="0" smtClean="0">
                <a:solidFill>
                  <a:schemeClr val="bg1"/>
                </a:solidFill>
              </a:rPr>
              <a:t>)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9218" name="Picture 2" descr="C:\Users\dhlee\Desktop\매니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9" y="1012935"/>
            <a:ext cx="7871441" cy="57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88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6445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(04-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유즈케이스</a:t>
            </a:r>
            <a:r>
              <a:rPr lang="ko-KR" altLang="en-US" sz="1600" dirty="0" smtClean="0">
                <a:solidFill>
                  <a:schemeClr val="bg1"/>
                </a:solidFill>
              </a:rPr>
              <a:t> 다이어그램 </a:t>
            </a:r>
            <a:r>
              <a:rPr lang="en-US" altLang="ko-KR" sz="1600" dirty="0" smtClean="0">
                <a:solidFill>
                  <a:schemeClr val="bg1"/>
                </a:solidFill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</a:rPr>
              <a:t>관리자</a:t>
            </a:r>
            <a:r>
              <a:rPr lang="en-US" altLang="ko-KR" sz="1600" dirty="0" smtClean="0">
                <a:solidFill>
                  <a:schemeClr val="bg1"/>
                </a:solidFill>
              </a:rPr>
              <a:t>)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 descr="C:\Users\dhlee\Desktop\관리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09" y="1165301"/>
            <a:ext cx="8711890" cy="542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96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5963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(05-</a:t>
            </a:r>
            <a:r>
              <a:rPr lang="ko-KR" altLang="en-US" sz="1600" dirty="0" smtClean="0">
                <a:solidFill>
                  <a:schemeClr val="bg1"/>
                </a:solidFill>
              </a:rPr>
              <a:t>클래스 다이어그램 </a:t>
            </a:r>
            <a:r>
              <a:rPr lang="en-US" altLang="ko-KR" sz="1600" dirty="0" smtClean="0">
                <a:solidFill>
                  <a:schemeClr val="bg1"/>
                </a:solidFill>
              </a:rPr>
              <a:t>: Admin)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11347"/>
            <a:ext cx="8229600" cy="543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8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62379" y="117408"/>
            <a:ext cx="6240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(05-</a:t>
            </a:r>
            <a:r>
              <a:rPr lang="ko-KR" altLang="en-US" sz="1600" dirty="0" smtClean="0">
                <a:solidFill>
                  <a:schemeClr val="bg1"/>
                </a:solidFill>
              </a:rPr>
              <a:t>클래스 다이어그램 </a:t>
            </a:r>
            <a:r>
              <a:rPr lang="en-US" altLang="ko-KR" sz="1600" dirty="0" smtClean="0">
                <a:solidFill>
                  <a:schemeClr val="bg1"/>
                </a:solidFill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</a:rPr>
              <a:t>카테고리</a:t>
            </a:r>
            <a:r>
              <a:rPr lang="en-US" altLang="ko-KR" sz="1600" dirty="0" smtClean="0">
                <a:solidFill>
                  <a:schemeClr val="bg1"/>
                </a:solidFill>
              </a:rPr>
              <a:t>)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" y="1406770"/>
            <a:ext cx="8883147" cy="506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384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62379" y="117408"/>
            <a:ext cx="6035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(05-</a:t>
            </a:r>
            <a:r>
              <a:rPr lang="ko-KR" altLang="en-US" sz="1600" dirty="0" smtClean="0">
                <a:solidFill>
                  <a:schemeClr val="bg1"/>
                </a:solidFill>
              </a:rPr>
              <a:t>클래스 다이어그램 </a:t>
            </a:r>
            <a:r>
              <a:rPr lang="en-US" altLang="ko-KR" sz="1600" dirty="0" smtClean="0">
                <a:solidFill>
                  <a:schemeClr val="bg1"/>
                </a:solidFill>
              </a:rPr>
              <a:t>: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커멘트</a:t>
            </a:r>
            <a:r>
              <a:rPr lang="en-US" altLang="ko-KR" sz="1600" dirty="0" smtClean="0">
                <a:solidFill>
                  <a:schemeClr val="bg1"/>
                </a:solidFill>
              </a:rPr>
              <a:t>)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012874"/>
            <a:ext cx="8595389" cy="555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333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62379" y="117408"/>
            <a:ext cx="6181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(05-</a:t>
            </a:r>
            <a:r>
              <a:rPr lang="ko-KR" altLang="en-US" sz="1600" dirty="0" smtClean="0">
                <a:solidFill>
                  <a:schemeClr val="bg1"/>
                </a:solidFill>
              </a:rPr>
              <a:t>클래스 다이어그램 </a:t>
            </a:r>
            <a:r>
              <a:rPr lang="en-US" altLang="ko-KR" sz="1600" dirty="0" smtClean="0">
                <a:solidFill>
                  <a:schemeClr val="bg1"/>
                </a:solidFill>
              </a:rPr>
              <a:t>: Common)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" y="1420837"/>
            <a:ext cx="8845168" cy="4951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424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62379" y="117408"/>
            <a:ext cx="5830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(05-</a:t>
            </a:r>
            <a:r>
              <a:rPr lang="ko-KR" altLang="en-US" sz="1600" dirty="0" smtClean="0">
                <a:solidFill>
                  <a:schemeClr val="bg1"/>
                </a:solidFill>
              </a:rPr>
              <a:t>클래스 다이어그램 </a:t>
            </a:r>
            <a:r>
              <a:rPr lang="en-US" altLang="ko-KR" sz="1600" dirty="0" smtClean="0">
                <a:solidFill>
                  <a:schemeClr val="bg1"/>
                </a:solidFill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</a:rPr>
              <a:t>멤버</a:t>
            </a:r>
            <a:r>
              <a:rPr lang="en-US" altLang="ko-KR" sz="1600" dirty="0" smtClean="0">
                <a:solidFill>
                  <a:schemeClr val="bg1"/>
                </a:solidFill>
              </a:rPr>
              <a:t>)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252025"/>
            <a:ext cx="8991417" cy="528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720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62379" y="117408"/>
            <a:ext cx="6130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(05-</a:t>
            </a:r>
            <a:r>
              <a:rPr lang="ko-KR" altLang="en-US" sz="1600" dirty="0" smtClean="0">
                <a:solidFill>
                  <a:schemeClr val="bg1"/>
                </a:solidFill>
              </a:rPr>
              <a:t>클래스 다이어그램 </a:t>
            </a:r>
            <a:r>
              <a:rPr lang="en-US" altLang="ko-KR" sz="1600" dirty="0" smtClean="0">
                <a:solidFill>
                  <a:schemeClr val="bg1"/>
                </a:solidFill>
              </a:rPr>
              <a:t>: My Page)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" y="1575583"/>
            <a:ext cx="8883147" cy="271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78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62379" y="117408"/>
            <a:ext cx="5777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(05-</a:t>
            </a:r>
            <a:r>
              <a:rPr lang="ko-KR" altLang="en-US" sz="1600" dirty="0" smtClean="0">
                <a:solidFill>
                  <a:schemeClr val="bg1"/>
                </a:solidFill>
              </a:rPr>
              <a:t>클래스 다이어그램 </a:t>
            </a:r>
            <a:r>
              <a:rPr lang="en-US" altLang="ko-KR" sz="1600" dirty="0" smtClean="0">
                <a:solidFill>
                  <a:schemeClr val="bg1"/>
                </a:solidFill>
              </a:rPr>
              <a:t>: Post)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" y="1340768"/>
            <a:ext cx="9036496" cy="5224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12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55881" y="146627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바탕" pitchFamily="18" charset="-127"/>
                <a:ea typeface="바탕" pitchFamily="18" charset="-127"/>
              </a:rPr>
              <a:t>1. </a:t>
            </a:r>
            <a:r>
              <a:rPr lang="ko-KR" altLang="en-US" dirty="0" smtClean="0">
                <a:latin typeface="바탕" pitchFamily="18" charset="-127"/>
                <a:ea typeface="바탕" pitchFamily="18" charset="-127"/>
              </a:rPr>
              <a:t>개발 배경</a:t>
            </a:r>
            <a:endParaRPr lang="ko-KR" altLang="en-US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5002" y="205764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바탕" pitchFamily="18" charset="-127"/>
                <a:ea typeface="바탕" pitchFamily="18" charset="-127"/>
              </a:rPr>
              <a:t>2. </a:t>
            </a:r>
            <a:r>
              <a:rPr lang="ko-KR" altLang="en-US" dirty="0" smtClean="0">
                <a:latin typeface="바탕" pitchFamily="18" charset="-127"/>
                <a:ea typeface="바탕" pitchFamily="18" charset="-127"/>
              </a:rPr>
              <a:t>구현 목표</a:t>
            </a:r>
            <a:endParaRPr lang="ko-KR" altLang="en-US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8414" y="315326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탕" pitchFamily="18" charset="-127"/>
                <a:ea typeface="바탕" pitchFamily="18" charset="-127"/>
              </a:rPr>
              <a:t>4</a:t>
            </a:r>
            <a:r>
              <a:rPr lang="en-US" altLang="ko-KR" dirty="0" smtClean="0">
                <a:latin typeface="바탕" pitchFamily="18" charset="-127"/>
                <a:ea typeface="바탕" pitchFamily="18" charset="-127"/>
              </a:rPr>
              <a:t>. </a:t>
            </a:r>
            <a:r>
              <a:rPr lang="ko-KR" altLang="en-US" dirty="0" smtClean="0">
                <a:latin typeface="바탕" pitchFamily="18" charset="-127"/>
                <a:ea typeface="바탕" pitchFamily="18" charset="-127"/>
              </a:rPr>
              <a:t>개발 환경</a:t>
            </a:r>
            <a:endParaRPr lang="ko-KR" altLang="en-US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8414" y="4283846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바탕" pitchFamily="18" charset="-127"/>
                <a:ea typeface="바탕" pitchFamily="18" charset="-127"/>
              </a:rPr>
              <a:t>6. </a:t>
            </a:r>
            <a:r>
              <a:rPr lang="ko-KR" altLang="en-US" dirty="0" smtClean="0">
                <a:latin typeface="바탕" pitchFamily="18" charset="-127"/>
                <a:ea typeface="바탕" pitchFamily="18" charset="-127"/>
              </a:rPr>
              <a:t>팀 소개와 </a:t>
            </a:r>
            <a:r>
              <a:rPr lang="ko-KR" altLang="en-US" dirty="0" err="1" smtClean="0">
                <a:latin typeface="바탕" pitchFamily="18" charset="-127"/>
                <a:ea typeface="바탕" pitchFamily="18" charset="-127"/>
              </a:rPr>
              <a:t>느낀점</a:t>
            </a:r>
            <a:endParaRPr lang="ko-KR" altLang="en-US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 목차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415" y="2614875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탕" pitchFamily="18" charset="-127"/>
                <a:ea typeface="바탕" pitchFamily="18" charset="-127"/>
              </a:rPr>
              <a:t>3</a:t>
            </a:r>
            <a:r>
              <a:rPr lang="en-US" altLang="ko-KR" dirty="0" smtClean="0">
                <a:latin typeface="바탕" pitchFamily="18" charset="-127"/>
                <a:ea typeface="바탕" pitchFamily="18" charset="-127"/>
              </a:rPr>
              <a:t>. </a:t>
            </a:r>
            <a:r>
              <a:rPr lang="ko-KR" altLang="en-US" u="sng" dirty="0" smtClean="0">
                <a:latin typeface="바탕" pitchFamily="18" charset="-127"/>
                <a:ea typeface="바탕" pitchFamily="18" charset="-127"/>
              </a:rPr>
              <a:t>프로젝트 산출물</a:t>
            </a:r>
            <a:endParaRPr lang="ko-KR" altLang="en-US" u="sng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0478" y="370044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바탕" pitchFamily="18" charset="-127"/>
                <a:ea typeface="바탕" pitchFamily="18" charset="-127"/>
              </a:rPr>
              <a:t>5. </a:t>
            </a:r>
            <a:r>
              <a:rPr lang="ko-KR" altLang="en-US" dirty="0" smtClean="0">
                <a:latin typeface="바탕" pitchFamily="18" charset="-127"/>
                <a:ea typeface="바탕" pitchFamily="18" charset="-127"/>
              </a:rPr>
              <a:t>프로그램 시연</a:t>
            </a:r>
            <a:endParaRPr lang="ko-KR" altLang="en-US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30197" y="1066234"/>
            <a:ext cx="4006671" cy="4864304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바탕" pitchFamily="18" charset="-127"/>
              <a:ea typeface="바탕" pitchFamily="18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169709" y="2898492"/>
            <a:ext cx="1990119" cy="3140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5264331" y="2425700"/>
            <a:ext cx="3422469" cy="4262484"/>
          </a:xfrm>
          <a:prstGeom prst="roundRect">
            <a:avLst/>
          </a:prstGeom>
          <a:solidFill>
            <a:srgbClr val="6B3109">
              <a:alpha val="88000"/>
            </a:srgbClr>
          </a:solidFill>
          <a:ln>
            <a:solidFill>
              <a:srgbClr val="6B31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78387" y="2614875"/>
            <a:ext cx="2214068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1)</a:t>
            </a:r>
            <a:r>
              <a:rPr lang="ko-KR" altLang="en-US" sz="1400" dirty="0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프로젝트일정</a:t>
            </a:r>
            <a:endParaRPr lang="en-US" altLang="ko-KR" sz="1400" dirty="0" smtClean="0">
              <a:solidFill>
                <a:schemeClr val="bg1"/>
              </a:solidFill>
              <a:latin typeface="바탕" pitchFamily="18" charset="-127"/>
              <a:ea typeface="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2)</a:t>
            </a:r>
            <a:r>
              <a:rPr lang="ko-KR" altLang="en-US" sz="1400" dirty="0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요구사항 정의서</a:t>
            </a:r>
            <a:endParaRPr lang="en-US" altLang="ko-KR" sz="1400" dirty="0" smtClean="0">
              <a:solidFill>
                <a:schemeClr val="bg1"/>
              </a:solidFill>
              <a:latin typeface="바탕" pitchFamily="18" charset="-127"/>
              <a:ea typeface="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3)</a:t>
            </a:r>
            <a:r>
              <a:rPr lang="ko-KR" altLang="en-US" sz="1400" dirty="0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단위업무 정의서</a:t>
            </a:r>
            <a:endParaRPr lang="en-US" altLang="ko-KR" sz="1400" dirty="0" smtClean="0">
              <a:solidFill>
                <a:schemeClr val="bg1"/>
              </a:solidFill>
              <a:latin typeface="바탕" pitchFamily="18" charset="-127"/>
              <a:ea typeface="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4)</a:t>
            </a:r>
            <a:r>
              <a:rPr lang="ko-KR" altLang="en-US" sz="1400" dirty="0" err="1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유즈케이스</a:t>
            </a:r>
            <a:r>
              <a:rPr lang="ko-KR" altLang="en-US" sz="1400" dirty="0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 다이어그램</a:t>
            </a:r>
            <a:endParaRPr lang="en-US" altLang="ko-KR" sz="1400" dirty="0" smtClean="0">
              <a:solidFill>
                <a:schemeClr val="bg1"/>
              </a:solidFill>
              <a:latin typeface="바탕" pitchFamily="18" charset="-127"/>
              <a:ea typeface="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5</a:t>
            </a:r>
            <a:r>
              <a:rPr lang="en-US" altLang="ko-KR" sz="1400" dirty="0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)</a:t>
            </a:r>
            <a:r>
              <a:rPr lang="ko-KR" altLang="en-US" sz="1400" dirty="0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클래스 </a:t>
            </a:r>
            <a:r>
              <a:rPr lang="ko-KR" altLang="en-US" sz="1400" dirty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다이어그램 </a:t>
            </a:r>
            <a:endParaRPr lang="en-US" altLang="ko-KR" sz="1400" dirty="0" smtClean="0">
              <a:solidFill>
                <a:schemeClr val="bg1"/>
              </a:solidFill>
              <a:latin typeface="바탕" pitchFamily="18" charset="-127"/>
              <a:ea typeface="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6</a:t>
            </a:r>
            <a:r>
              <a:rPr lang="en-US" altLang="ko-KR" sz="1400" dirty="0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)</a:t>
            </a:r>
            <a:r>
              <a:rPr lang="ko-KR" altLang="en-US" sz="1400" dirty="0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시퀀스 다이어그램</a:t>
            </a:r>
            <a:endParaRPr lang="en-US" altLang="ko-KR" sz="1400" dirty="0" smtClean="0">
              <a:solidFill>
                <a:schemeClr val="bg1"/>
              </a:solidFill>
              <a:latin typeface="바탕" pitchFamily="18" charset="-127"/>
              <a:ea typeface="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7)ERD(</a:t>
            </a:r>
            <a:r>
              <a:rPr lang="ko-KR" altLang="en-US" sz="1400" dirty="0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논리</a:t>
            </a:r>
            <a:r>
              <a:rPr lang="en-US" altLang="ko-KR" sz="1400" dirty="0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)/ERD(</a:t>
            </a:r>
            <a:r>
              <a:rPr lang="ko-KR" altLang="en-US" sz="1400" dirty="0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물리</a:t>
            </a:r>
            <a:r>
              <a:rPr lang="en-US" altLang="ko-KR" sz="1400" dirty="0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8</a:t>
            </a:r>
            <a:r>
              <a:rPr lang="en-US" altLang="ko-KR" sz="1400" dirty="0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)</a:t>
            </a:r>
            <a:r>
              <a:rPr lang="ko-KR" altLang="en-US" sz="1400" dirty="0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테이블 </a:t>
            </a:r>
            <a:r>
              <a:rPr lang="ko-KR" altLang="en-US" sz="1400" dirty="0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정의서</a:t>
            </a:r>
            <a:endParaRPr lang="en-US" altLang="ko-KR" sz="1400" dirty="0" smtClean="0">
              <a:solidFill>
                <a:schemeClr val="bg1"/>
              </a:solidFill>
              <a:latin typeface="바탕" pitchFamily="18" charset="-127"/>
              <a:ea typeface="바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9)</a:t>
            </a:r>
            <a:r>
              <a:rPr lang="ko-KR" altLang="en-US" sz="1400" dirty="0" smtClean="0">
                <a:solidFill>
                  <a:schemeClr val="bg1"/>
                </a:solidFill>
                <a:latin typeface="바탕" pitchFamily="18" charset="-127"/>
                <a:ea typeface="바탕" pitchFamily="18" charset="-127"/>
              </a:rPr>
              <a:t>구현</a:t>
            </a:r>
            <a:endParaRPr lang="en-US" altLang="ko-KR" sz="1400" dirty="0" smtClean="0">
              <a:solidFill>
                <a:schemeClr val="bg1"/>
              </a:solidFill>
              <a:latin typeface="바탕" pitchFamily="18" charset="-127"/>
              <a:ea typeface="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85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6922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 </a:t>
            </a:r>
            <a:r>
              <a:rPr lang="en-US" altLang="ko-KR" sz="1400" dirty="0" smtClean="0">
                <a:solidFill>
                  <a:schemeClr val="bg1"/>
                </a:solidFill>
              </a:rPr>
              <a:t>(06-</a:t>
            </a:r>
            <a:r>
              <a:rPr lang="ko-KR" altLang="en-US" sz="1400" dirty="0" smtClean="0">
                <a:solidFill>
                  <a:schemeClr val="bg1"/>
                </a:solidFill>
              </a:rPr>
              <a:t>시퀀스 다이어그램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회원가입</a:t>
            </a:r>
            <a:r>
              <a:rPr lang="en-US" altLang="ko-KR" sz="1400" dirty="0" smtClean="0">
                <a:solidFill>
                  <a:schemeClr val="bg1"/>
                </a:solidFill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</a:rPr>
              <a:t>로그인</a:t>
            </a:r>
            <a:r>
              <a:rPr lang="en-US" altLang="ko-KR" sz="1400" dirty="0" smtClean="0">
                <a:solidFill>
                  <a:schemeClr val="bg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댓글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pic>
        <p:nvPicPr>
          <p:cNvPr id="3075" name="Picture 3" descr="C:\Users\dhlee\Desktop\시퀀스 다이어그램\01-회원가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92" y="1119717"/>
            <a:ext cx="4026354" cy="297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hlee\Desktop\시퀀스 다이어그램\01-회원가입(비포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90" y="4091351"/>
            <a:ext cx="4026356" cy="262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dhlee\Desktop\시퀀스 다이어그램\02-로그인, 댓글작성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95" y="1394037"/>
            <a:ext cx="4572684" cy="479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19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16659" y="117408"/>
            <a:ext cx="7045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 </a:t>
            </a:r>
            <a:r>
              <a:rPr lang="en-US" altLang="ko-KR" sz="1200" dirty="0" smtClean="0">
                <a:solidFill>
                  <a:schemeClr val="bg1"/>
                </a:solidFill>
              </a:rPr>
              <a:t>(06-</a:t>
            </a:r>
            <a:r>
              <a:rPr lang="ko-KR" altLang="en-US" sz="1200" dirty="0" smtClean="0">
                <a:solidFill>
                  <a:schemeClr val="bg1"/>
                </a:solidFill>
              </a:rPr>
              <a:t>시퀀스 다이어그램 </a:t>
            </a:r>
            <a:r>
              <a:rPr lang="en-US" altLang="ko-KR" sz="1200" dirty="0" smtClean="0">
                <a:solidFill>
                  <a:schemeClr val="bg1"/>
                </a:solidFill>
              </a:rPr>
              <a:t>: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1200" dirty="0" smtClean="0">
                <a:solidFill>
                  <a:schemeClr val="bg1"/>
                </a:solidFill>
              </a:rPr>
              <a:t>/</a:t>
            </a:r>
            <a:r>
              <a:rPr lang="ko-KR" altLang="en-US" sz="1200" dirty="0" smtClean="0">
                <a:solidFill>
                  <a:schemeClr val="bg1"/>
                </a:solidFill>
              </a:rPr>
              <a:t>게시물</a:t>
            </a:r>
            <a:r>
              <a:rPr lang="en-US" altLang="ko-KR" sz="1200" dirty="0" smtClean="0">
                <a:solidFill>
                  <a:schemeClr val="bg1"/>
                </a:solidFill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</a:rPr>
              <a:t>포스트</a:t>
            </a:r>
            <a:r>
              <a:rPr lang="en-US" altLang="ko-KR" sz="1200" dirty="0" smtClean="0">
                <a:solidFill>
                  <a:schemeClr val="bg1"/>
                </a:solidFill>
              </a:rPr>
              <a:t>)</a:t>
            </a:r>
            <a:r>
              <a:rPr lang="ko-KR" altLang="en-US" sz="1200" dirty="0" smtClean="0">
                <a:solidFill>
                  <a:schemeClr val="bg1"/>
                </a:solidFill>
              </a:rPr>
              <a:t>보기</a:t>
            </a:r>
            <a:r>
              <a:rPr lang="en-US" altLang="ko-KR" sz="1200" dirty="0" smtClean="0">
                <a:solidFill>
                  <a:schemeClr val="bg1"/>
                </a:solidFill>
              </a:rPr>
              <a:t>)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  <p:pic>
        <p:nvPicPr>
          <p:cNvPr id="4098" name="Picture 2" descr="C:\Users\dhlee\Desktop\시퀀스 다이어그램\04-마이페이지-작성게시물,담은게시물확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70" y="3775165"/>
            <a:ext cx="3567113" cy="223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dhlee\Desktop\시퀀스 다이어그램\03-회원정보수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8" y="1465173"/>
            <a:ext cx="4495800" cy="230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dhlee\Desktop\시퀀스 다이어그램\05-포스트뷰-보기,좋아요,담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146" y="1465174"/>
            <a:ext cx="3176538" cy="454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1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5747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 </a:t>
            </a:r>
            <a:r>
              <a:rPr lang="en-US" altLang="ko-KR" sz="1400" dirty="0" smtClean="0">
                <a:solidFill>
                  <a:schemeClr val="bg1"/>
                </a:solidFill>
              </a:rPr>
              <a:t>(06-</a:t>
            </a:r>
            <a:r>
              <a:rPr lang="ko-KR" altLang="en-US" sz="1400" dirty="0" smtClean="0">
                <a:solidFill>
                  <a:schemeClr val="bg1"/>
                </a:solidFill>
              </a:rPr>
              <a:t>시퀀스 다이어그램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글 작성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pic>
        <p:nvPicPr>
          <p:cNvPr id="5122" name="Picture 2" descr="C:\Users\dhlee\Desktop\시퀀스 다이어그램\07-글작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010" y="1133929"/>
            <a:ext cx="6386513" cy="553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5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6684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 </a:t>
            </a:r>
            <a:r>
              <a:rPr lang="en-US" altLang="ko-KR" sz="1400" dirty="0" smtClean="0">
                <a:solidFill>
                  <a:schemeClr val="bg1"/>
                </a:solidFill>
              </a:rPr>
              <a:t>(06-</a:t>
            </a:r>
            <a:r>
              <a:rPr lang="ko-KR" altLang="en-US" sz="1400" dirty="0" smtClean="0">
                <a:solidFill>
                  <a:schemeClr val="bg1"/>
                </a:solidFill>
              </a:rPr>
              <a:t>시퀀스 다이어그램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매니저 포스트 관리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pic>
        <p:nvPicPr>
          <p:cNvPr id="6146" name="Picture 2" descr="C:\Users\dhlee\Desktop\시퀀스 다이어그램\08-매니저-게시글수정삭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" y="1407433"/>
            <a:ext cx="5747657" cy="465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16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6922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 </a:t>
            </a:r>
            <a:r>
              <a:rPr lang="en-US" altLang="ko-KR" sz="1400" dirty="0" smtClean="0">
                <a:solidFill>
                  <a:schemeClr val="bg1"/>
                </a:solidFill>
              </a:rPr>
              <a:t>(06-</a:t>
            </a:r>
            <a:r>
              <a:rPr lang="ko-KR" altLang="en-US" sz="1400" dirty="0" smtClean="0">
                <a:solidFill>
                  <a:schemeClr val="bg1"/>
                </a:solidFill>
              </a:rPr>
              <a:t>시퀀스 다이어그램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회원가입</a:t>
            </a:r>
            <a:r>
              <a:rPr lang="en-US" altLang="ko-KR" sz="1400" dirty="0" smtClean="0">
                <a:solidFill>
                  <a:schemeClr val="bg1"/>
                </a:solidFill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</a:rPr>
              <a:t>로그인</a:t>
            </a:r>
            <a:r>
              <a:rPr lang="en-US" altLang="ko-KR" sz="1400" dirty="0" smtClean="0">
                <a:solidFill>
                  <a:schemeClr val="bg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댓글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pic>
        <p:nvPicPr>
          <p:cNvPr id="3075" name="Picture 3" descr="C:\Users\dhlee\Desktop\시퀀스 다이어그램\01-회원가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92" y="1119717"/>
            <a:ext cx="4026354" cy="297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hlee\Desktop\시퀀스 다이어그램\01-회원가입(비포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90" y="4091351"/>
            <a:ext cx="4026356" cy="262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dhlee\Desktop\시퀀스 다이어그램\02-로그인, 댓글작성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95" y="1394037"/>
            <a:ext cx="4572684" cy="479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56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6922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 </a:t>
            </a:r>
            <a:r>
              <a:rPr lang="en-US" altLang="ko-KR" sz="1400" dirty="0" smtClean="0">
                <a:solidFill>
                  <a:schemeClr val="bg1"/>
                </a:solidFill>
              </a:rPr>
              <a:t>(06-</a:t>
            </a:r>
            <a:r>
              <a:rPr lang="ko-KR" altLang="en-US" sz="1400" dirty="0" smtClean="0">
                <a:solidFill>
                  <a:schemeClr val="bg1"/>
                </a:solidFill>
              </a:rPr>
              <a:t>시퀀스 다이어그램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회원가입</a:t>
            </a:r>
            <a:r>
              <a:rPr lang="en-US" altLang="ko-KR" sz="1400" dirty="0" smtClean="0">
                <a:solidFill>
                  <a:schemeClr val="bg1"/>
                </a:solidFill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</a:rPr>
              <a:t>로그인</a:t>
            </a:r>
            <a:r>
              <a:rPr lang="en-US" altLang="ko-KR" sz="1400" dirty="0" smtClean="0">
                <a:solidFill>
                  <a:schemeClr val="bg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댓글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pic>
        <p:nvPicPr>
          <p:cNvPr id="3075" name="Picture 3" descr="C:\Users\dhlee\Desktop\시퀀스 다이어그램\01-회원가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92" y="1119717"/>
            <a:ext cx="4026354" cy="297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hlee\Desktop\시퀀스 다이어그램\01-회원가입(비포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90" y="4091351"/>
            <a:ext cx="4026356" cy="262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dhlee\Desktop\시퀀스 다이어그램\02-로그인, 댓글작성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95" y="1394037"/>
            <a:ext cx="4572684" cy="479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76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16659" y="117408"/>
            <a:ext cx="7152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 </a:t>
            </a:r>
            <a:r>
              <a:rPr lang="en-US" altLang="ko-KR" sz="1400" dirty="0" smtClean="0">
                <a:solidFill>
                  <a:schemeClr val="bg1"/>
                </a:solidFill>
              </a:rPr>
              <a:t>(06-</a:t>
            </a:r>
            <a:r>
              <a:rPr lang="ko-KR" altLang="en-US" sz="1400" dirty="0" smtClean="0">
                <a:solidFill>
                  <a:schemeClr val="bg1"/>
                </a:solidFill>
              </a:rPr>
              <a:t>시퀀스 다이어그램 </a:t>
            </a:r>
            <a:r>
              <a:rPr lang="en-US" altLang="ko-KR" sz="1400" dirty="0" smtClean="0">
                <a:solidFill>
                  <a:schemeClr val="bg1"/>
                </a:solidFill>
              </a:rPr>
              <a:t>:  </a:t>
            </a:r>
            <a:r>
              <a:rPr lang="ko-KR" altLang="en-US" sz="1400" dirty="0" smtClean="0">
                <a:solidFill>
                  <a:schemeClr val="bg1"/>
                </a:solidFill>
              </a:rPr>
              <a:t>관리자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게시글</a:t>
            </a:r>
            <a:r>
              <a:rPr lang="en-US" altLang="ko-KR" sz="1400" dirty="0" smtClean="0">
                <a:solidFill>
                  <a:schemeClr val="bg1"/>
                </a:solidFill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</a:rPr>
              <a:t>회원 관리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pic>
        <p:nvPicPr>
          <p:cNvPr id="7171" name="Picture 3" descr="C:\Users\dhlee\Desktop\시퀀스 다이어그램\09~10-관리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356" y="1465535"/>
            <a:ext cx="6745288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21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5463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 </a:t>
            </a:r>
            <a:r>
              <a:rPr lang="en-US" altLang="ko-KR" sz="1600" dirty="0" smtClean="0">
                <a:solidFill>
                  <a:schemeClr val="bg1"/>
                </a:solidFill>
              </a:rPr>
              <a:t>(07-ERD(</a:t>
            </a:r>
            <a:r>
              <a:rPr lang="ko-KR" altLang="en-US" sz="1600" dirty="0" smtClean="0">
                <a:solidFill>
                  <a:schemeClr val="bg1"/>
                </a:solidFill>
              </a:rPr>
              <a:t>물리</a:t>
            </a:r>
            <a:r>
              <a:rPr lang="en-US" altLang="ko-KR" sz="1600" dirty="0" smtClean="0">
                <a:solidFill>
                  <a:schemeClr val="bg1"/>
                </a:solidFill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</a:rPr>
              <a:t>논리</a:t>
            </a:r>
            <a:r>
              <a:rPr lang="en-US" altLang="ko-KR" sz="1600" dirty="0" smtClean="0">
                <a:solidFill>
                  <a:schemeClr val="bg1"/>
                </a:solidFill>
              </a:rPr>
              <a:t>) : ALL) 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8194" name="Picture 2" descr="C:\Users\dhlee\Desktop\erd\erd\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" y="1399948"/>
            <a:ext cx="8425816" cy="45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29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6574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 </a:t>
            </a:r>
            <a:r>
              <a:rPr lang="en-US" altLang="ko-KR" sz="1600" dirty="0" smtClean="0">
                <a:solidFill>
                  <a:schemeClr val="bg1"/>
                </a:solidFill>
              </a:rPr>
              <a:t>(07-ERD(</a:t>
            </a:r>
            <a:r>
              <a:rPr lang="ko-KR" altLang="en-US" sz="1600" dirty="0" smtClean="0">
                <a:solidFill>
                  <a:schemeClr val="bg1"/>
                </a:solidFill>
              </a:rPr>
              <a:t>물리</a:t>
            </a:r>
            <a:r>
              <a:rPr lang="en-US" altLang="ko-KR" sz="1600" dirty="0" smtClean="0">
                <a:solidFill>
                  <a:schemeClr val="bg1"/>
                </a:solidFill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</a:rPr>
              <a:t>논리</a:t>
            </a:r>
            <a:r>
              <a:rPr lang="en-US" altLang="ko-KR" sz="1600" dirty="0" smtClean="0">
                <a:solidFill>
                  <a:schemeClr val="bg1"/>
                </a:solidFill>
              </a:rPr>
              <a:t>) : </a:t>
            </a:r>
            <a:r>
              <a:rPr lang="ko-KR" altLang="en-US" sz="1600" dirty="0" smtClean="0">
                <a:solidFill>
                  <a:schemeClr val="bg1"/>
                </a:solidFill>
              </a:rPr>
              <a:t>카테고리 </a:t>
            </a:r>
            <a:r>
              <a:rPr lang="en-US" altLang="ko-KR" sz="1600" dirty="0" smtClean="0">
                <a:solidFill>
                  <a:schemeClr val="bg1"/>
                </a:solidFill>
              </a:rPr>
              <a:t>/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댓글</a:t>
            </a:r>
            <a:r>
              <a:rPr lang="en-US" altLang="ko-KR" sz="1600" dirty="0" smtClean="0">
                <a:solidFill>
                  <a:schemeClr val="bg1"/>
                </a:solidFill>
              </a:rPr>
              <a:t>) 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9218" name="Picture 2" descr="C:\Users\dhlee\Desktop\erd\erd\categ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342" y="1176790"/>
            <a:ext cx="5515202" cy="104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dhlee\Desktop\erd\erd\com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57" y="2465039"/>
            <a:ext cx="8286285" cy="409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20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5581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 </a:t>
            </a:r>
            <a:r>
              <a:rPr lang="en-US" altLang="ko-KR" sz="1600" dirty="0" smtClean="0">
                <a:solidFill>
                  <a:schemeClr val="bg1"/>
                </a:solidFill>
              </a:rPr>
              <a:t>(07-ERD(</a:t>
            </a:r>
            <a:r>
              <a:rPr lang="ko-KR" altLang="en-US" sz="1600" dirty="0" smtClean="0">
                <a:solidFill>
                  <a:schemeClr val="bg1"/>
                </a:solidFill>
              </a:rPr>
              <a:t>물리</a:t>
            </a:r>
            <a:r>
              <a:rPr lang="en-US" altLang="ko-KR" sz="1600" dirty="0" smtClean="0">
                <a:solidFill>
                  <a:schemeClr val="bg1"/>
                </a:solidFill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</a:rPr>
              <a:t>논리</a:t>
            </a:r>
            <a:r>
              <a:rPr lang="en-US" altLang="ko-KR" sz="1600" dirty="0" smtClean="0">
                <a:solidFill>
                  <a:schemeClr val="bg1"/>
                </a:solidFill>
              </a:rPr>
              <a:t>) : </a:t>
            </a:r>
            <a:r>
              <a:rPr lang="ko-KR" altLang="en-US" sz="1600" dirty="0" smtClean="0">
                <a:solidFill>
                  <a:schemeClr val="bg1"/>
                </a:solidFill>
              </a:rPr>
              <a:t>멤</a:t>
            </a:r>
            <a:r>
              <a:rPr lang="ko-KR" altLang="en-US" sz="1600" dirty="0">
                <a:solidFill>
                  <a:schemeClr val="bg1"/>
                </a:solidFill>
              </a:rPr>
              <a:t>버</a:t>
            </a:r>
            <a:r>
              <a:rPr lang="en-US" altLang="ko-KR" sz="1600" dirty="0" smtClean="0">
                <a:solidFill>
                  <a:schemeClr val="bg1"/>
                </a:solidFill>
              </a:rPr>
              <a:t>) 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10242" name="Picture 2" descr="C:\Users\dhlee\Desktop\erd\erd\memb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840" y="1011281"/>
            <a:ext cx="4698320" cy="557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9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1-1. </a:t>
            </a:r>
            <a:r>
              <a:rPr lang="ko-KR" altLang="en-US" sz="2800" dirty="0" smtClean="0">
                <a:solidFill>
                  <a:schemeClr val="bg1"/>
                </a:solidFill>
              </a:rPr>
              <a:t>개발 배경 </a:t>
            </a:r>
            <a:r>
              <a:rPr lang="en-US" altLang="ko-KR" sz="2800" dirty="0" smtClean="0">
                <a:solidFill>
                  <a:schemeClr val="bg1"/>
                </a:solidFill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</a:rPr>
              <a:t>사유</a:t>
            </a:r>
            <a:r>
              <a:rPr lang="en-US" altLang="ko-KR" sz="28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085" y="3944983"/>
            <a:ext cx="8003024" cy="2178747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7963" y="4262507"/>
            <a:ext cx="7459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 </a:t>
            </a:r>
            <a:r>
              <a:rPr lang="ko-KR" altLang="en-US" sz="1600" dirty="0" smtClean="0"/>
              <a:t> </a:t>
            </a:r>
            <a:r>
              <a:rPr lang="ko-KR" altLang="en-US" sz="1600" dirty="0" smtClean="0">
                <a:latin typeface="바탕" pitchFamily="18" charset="-127"/>
                <a:ea typeface="바탕" pitchFamily="18" charset="-127"/>
              </a:rPr>
              <a:t>카페에서 </a:t>
            </a:r>
            <a:r>
              <a:rPr lang="ko-KR" altLang="en-US" sz="1600" dirty="0">
                <a:latin typeface="바탕" pitchFamily="18" charset="-127"/>
                <a:ea typeface="바탕" pitchFamily="18" charset="-127"/>
              </a:rPr>
              <a:t>매일매일 새로운 커피를 제조하여 판매하는 ‘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바탕" pitchFamily="18" charset="-127"/>
                <a:ea typeface="바탕" pitchFamily="18" charset="-127"/>
              </a:rPr>
              <a:t>오늘의 커피</a:t>
            </a:r>
            <a:r>
              <a:rPr lang="ko-KR" altLang="en-US" sz="1600" dirty="0">
                <a:latin typeface="바탕" pitchFamily="18" charset="-127"/>
                <a:ea typeface="바탕" pitchFamily="18" charset="-127"/>
              </a:rPr>
              <a:t>’ 라는 </a:t>
            </a:r>
            <a:r>
              <a:rPr lang="ko-KR" altLang="en-US" sz="1600" dirty="0" smtClean="0">
                <a:latin typeface="바탕" pitchFamily="18" charset="-127"/>
                <a:ea typeface="바탕" pitchFamily="18" charset="-127"/>
              </a:rPr>
              <a:t>메뉴를 </a:t>
            </a:r>
            <a:r>
              <a:rPr lang="ko-KR" altLang="en-US" sz="1600" dirty="0">
                <a:latin typeface="바탕" pitchFamily="18" charset="-127"/>
                <a:ea typeface="바탕" pitchFamily="18" charset="-127"/>
              </a:rPr>
              <a:t>참고하여 웹 페이지 사용자들에게 매일 새롭고 유익한 정보를 </a:t>
            </a:r>
            <a:r>
              <a:rPr lang="ko-KR" altLang="en-US" sz="1600" dirty="0" smtClean="0">
                <a:latin typeface="바탕" pitchFamily="18" charset="-127"/>
                <a:ea typeface="바탕" pitchFamily="18" charset="-127"/>
              </a:rPr>
              <a:t>제공하는 </a:t>
            </a:r>
            <a:r>
              <a:rPr lang="ko-KR" altLang="en-US" sz="1600" dirty="0">
                <a:latin typeface="바탕" pitchFamily="18" charset="-127"/>
                <a:ea typeface="바탕" pitchFamily="18" charset="-127"/>
              </a:rPr>
              <a:t>사이트를 떠올리게 됐음</a:t>
            </a:r>
            <a:r>
              <a:rPr lang="en-US" altLang="ko-KR" sz="1600" dirty="0" smtClean="0">
                <a:latin typeface="바탕" pitchFamily="18" charset="-127"/>
                <a:ea typeface="바탕" pitchFamily="18" charset="-127"/>
              </a:rPr>
              <a:t>. </a:t>
            </a:r>
            <a:endParaRPr lang="en-US" altLang="ko-KR" sz="1600" dirty="0">
              <a:latin typeface="바탕" pitchFamily="18" charset="-127"/>
              <a:ea typeface="바탕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바탕" pitchFamily="18" charset="-127"/>
              <a:ea typeface="바탕" pitchFamily="18" charset="-127"/>
            </a:endParaRPr>
          </a:p>
        </p:txBody>
      </p:sp>
      <p:pic>
        <p:nvPicPr>
          <p:cNvPr id="6146" name="Picture 2" descr="C:\Users\dhlee\Desktop\d.horse\131231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062" y="1280296"/>
            <a:ext cx="4208869" cy="236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3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6527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 </a:t>
            </a:r>
            <a:r>
              <a:rPr lang="en-US" altLang="ko-KR" sz="1600" dirty="0" smtClean="0">
                <a:solidFill>
                  <a:schemeClr val="bg1"/>
                </a:solidFill>
              </a:rPr>
              <a:t>(07-ERD(</a:t>
            </a:r>
            <a:r>
              <a:rPr lang="ko-KR" altLang="en-US" sz="1600" dirty="0" smtClean="0">
                <a:solidFill>
                  <a:schemeClr val="bg1"/>
                </a:solidFill>
              </a:rPr>
              <a:t>물리</a:t>
            </a:r>
            <a:r>
              <a:rPr lang="en-US" altLang="ko-KR" sz="1600" dirty="0" smtClean="0">
                <a:solidFill>
                  <a:schemeClr val="bg1"/>
                </a:solidFill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</a:rPr>
              <a:t>논리</a:t>
            </a:r>
            <a:r>
              <a:rPr lang="en-US" altLang="ko-KR" sz="1600" dirty="0" smtClean="0">
                <a:solidFill>
                  <a:schemeClr val="bg1"/>
                </a:solidFill>
              </a:rPr>
              <a:t>) : </a:t>
            </a:r>
            <a:r>
              <a:rPr lang="ko-KR" altLang="en-US" sz="1600" dirty="0" smtClean="0">
                <a:solidFill>
                  <a:schemeClr val="bg1"/>
                </a:solidFill>
              </a:rPr>
              <a:t>포스트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게시글</a:t>
            </a:r>
            <a:r>
              <a:rPr lang="en-US" altLang="ko-KR" sz="1600" dirty="0" smtClean="0">
                <a:solidFill>
                  <a:schemeClr val="bg1"/>
                </a:solidFill>
              </a:rPr>
              <a:t>)) 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11266" name="Picture 2" descr="C:\Users\dhlee\Desktop\erd\erd\po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35" y="1090748"/>
            <a:ext cx="7933529" cy="532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17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5463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 </a:t>
            </a:r>
            <a:r>
              <a:rPr lang="en-US" altLang="ko-KR" sz="1600" dirty="0" smtClean="0">
                <a:solidFill>
                  <a:schemeClr val="bg1"/>
                </a:solidFill>
              </a:rPr>
              <a:t>(07-ERD(</a:t>
            </a:r>
            <a:r>
              <a:rPr lang="ko-KR" altLang="en-US" sz="1600" dirty="0" smtClean="0">
                <a:solidFill>
                  <a:schemeClr val="bg1"/>
                </a:solidFill>
              </a:rPr>
              <a:t>물리</a:t>
            </a:r>
            <a:r>
              <a:rPr lang="en-US" altLang="ko-KR" sz="1600" dirty="0" smtClean="0">
                <a:solidFill>
                  <a:schemeClr val="bg1"/>
                </a:solidFill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</a:rPr>
              <a:t>논리</a:t>
            </a:r>
            <a:r>
              <a:rPr lang="en-US" altLang="ko-KR" sz="1600" dirty="0" smtClean="0">
                <a:solidFill>
                  <a:schemeClr val="bg1"/>
                </a:solidFill>
              </a:rPr>
              <a:t>) : ALL) 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8194" name="Picture 2" descr="C:\Users\dhlee\Desktop\erd\erd\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" y="1399948"/>
            <a:ext cx="8425816" cy="45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23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5801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(08-</a:t>
            </a:r>
            <a:r>
              <a:rPr lang="ko-KR" altLang="en-US" sz="1600" dirty="0" smtClean="0">
                <a:solidFill>
                  <a:schemeClr val="bg1"/>
                </a:solidFill>
              </a:rPr>
              <a:t>테이블 정의서</a:t>
            </a:r>
            <a:r>
              <a:rPr lang="en-US" altLang="ko-KR" sz="1600" dirty="0" smtClean="0">
                <a:solidFill>
                  <a:schemeClr val="bg1"/>
                </a:solidFill>
              </a:rPr>
              <a:t> : MEMBER)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2291" name="Picture 3" descr="C:\Users\dhlee\Desktop\erd\회원정보 MEMB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85" y="1516063"/>
            <a:ext cx="8862030" cy="410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4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6646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(08-</a:t>
            </a:r>
            <a:r>
              <a:rPr lang="ko-KR" altLang="en-US" sz="1600" dirty="0" smtClean="0">
                <a:solidFill>
                  <a:schemeClr val="bg1"/>
                </a:solidFill>
              </a:rPr>
              <a:t>테이블 정의서</a:t>
            </a:r>
            <a:r>
              <a:rPr lang="en-US" altLang="ko-KR" sz="1600" dirty="0" smtClean="0">
                <a:solidFill>
                  <a:schemeClr val="bg1"/>
                </a:solidFill>
              </a:rPr>
              <a:t> : DELETED_MEMBER)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3314" name="Picture 2" descr="C:\Users\dhlee\Desktop\erd\삭제회원정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35" y="1263968"/>
            <a:ext cx="8576130" cy="405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73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5460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(08-</a:t>
            </a:r>
            <a:r>
              <a:rPr lang="ko-KR" altLang="en-US" sz="1600" dirty="0" smtClean="0">
                <a:solidFill>
                  <a:schemeClr val="bg1"/>
                </a:solidFill>
              </a:rPr>
              <a:t>테이블 정의서</a:t>
            </a:r>
            <a:r>
              <a:rPr lang="en-US" altLang="ko-KR" sz="1600" dirty="0" smtClean="0">
                <a:solidFill>
                  <a:schemeClr val="bg1"/>
                </a:solidFill>
              </a:rPr>
              <a:t> : POST)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4338" name="Picture 2" descr="C:\Users\dhlee\Desktop\erd\게시물정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1" y="1498600"/>
            <a:ext cx="8888718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55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6305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(08-</a:t>
            </a:r>
            <a:r>
              <a:rPr lang="ko-KR" altLang="en-US" sz="1600" dirty="0" smtClean="0">
                <a:solidFill>
                  <a:schemeClr val="bg1"/>
                </a:solidFill>
              </a:rPr>
              <a:t>테이블 정의서</a:t>
            </a:r>
            <a:r>
              <a:rPr lang="en-US" altLang="ko-KR" sz="1600" dirty="0" smtClean="0">
                <a:solidFill>
                  <a:schemeClr val="bg1"/>
                </a:solidFill>
              </a:rPr>
              <a:t> : DELETED_POST)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5362" name="Picture 2" descr="C:\Users\dhlee\Desktop\erd\삭제게시물정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" y="1818322"/>
            <a:ext cx="8924364" cy="386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38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6226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(08-</a:t>
            </a:r>
            <a:r>
              <a:rPr lang="ko-KR" altLang="en-US" sz="1600" dirty="0" smtClean="0">
                <a:solidFill>
                  <a:schemeClr val="bg1"/>
                </a:solidFill>
              </a:rPr>
              <a:t>테이블 정의서</a:t>
            </a:r>
            <a:r>
              <a:rPr lang="en-US" altLang="ko-KR" sz="1600" dirty="0" smtClean="0">
                <a:solidFill>
                  <a:schemeClr val="bg1"/>
                </a:solidFill>
              </a:rPr>
              <a:t> : UPDATE_POST)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6386" name="Picture 2" descr="C:\Users\dhlee\Desktop\erd\수정게시물정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3" y="1893888"/>
            <a:ext cx="8974134" cy="335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06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7078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(08-</a:t>
            </a:r>
            <a:r>
              <a:rPr lang="ko-KR" altLang="en-US" sz="1600" dirty="0" smtClean="0">
                <a:solidFill>
                  <a:schemeClr val="bg1"/>
                </a:solidFill>
              </a:rPr>
              <a:t>테이블 정의서</a:t>
            </a:r>
            <a:r>
              <a:rPr lang="en-US" altLang="ko-KR" sz="1600" dirty="0" smtClean="0">
                <a:solidFill>
                  <a:schemeClr val="bg1"/>
                </a:solidFill>
              </a:rPr>
              <a:t> : CATEGORY/PUT IN(</a:t>
            </a:r>
            <a:r>
              <a:rPr lang="ko-KR" altLang="en-US" sz="1600" dirty="0" smtClean="0">
                <a:solidFill>
                  <a:schemeClr val="bg1"/>
                </a:solidFill>
              </a:rPr>
              <a:t>담기</a:t>
            </a:r>
            <a:r>
              <a:rPr lang="en-US" altLang="ko-KR" sz="1600" dirty="0" smtClean="0">
                <a:solidFill>
                  <a:schemeClr val="bg1"/>
                </a:solidFill>
              </a:rPr>
              <a:t>))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7410" name="Picture 2" descr="C:\Users\dhlee\Desktop\erd\카테고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1" y="1218564"/>
            <a:ext cx="8504998" cy="216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dhlee\Desktop\erd\담은게시물정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76" y="3535045"/>
            <a:ext cx="8566447" cy="267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47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5952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(08-</a:t>
            </a:r>
            <a:r>
              <a:rPr lang="ko-KR" altLang="en-US" sz="1600" dirty="0" smtClean="0">
                <a:solidFill>
                  <a:schemeClr val="bg1"/>
                </a:solidFill>
              </a:rPr>
              <a:t>테이블 정의서</a:t>
            </a:r>
            <a:r>
              <a:rPr lang="en-US" altLang="ko-KR" sz="1600" dirty="0" smtClean="0">
                <a:solidFill>
                  <a:schemeClr val="bg1"/>
                </a:solidFill>
              </a:rPr>
              <a:t> : COMMENT)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8434" name="Picture 2" descr="C:\Users\dhlee\Desktop\erd\댓글정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" y="1468120"/>
            <a:ext cx="8888126" cy="427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87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6718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(08-</a:t>
            </a:r>
            <a:r>
              <a:rPr lang="ko-KR" altLang="en-US" sz="1600" dirty="0" smtClean="0">
                <a:solidFill>
                  <a:schemeClr val="bg1"/>
                </a:solidFill>
              </a:rPr>
              <a:t>테이블 정의서</a:t>
            </a:r>
            <a:r>
              <a:rPr lang="en-US" altLang="ko-KR" sz="1600" dirty="0" smtClean="0">
                <a:solidFill>
                  <a:schemeClr val="bg1"/>
                </a:solidFill>
              </a:rPr>
              <a:t> : UPDATE_COMMENT)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9458" name="Picture 2" descr="C:\Users\dhlee\Desktop\erd\수정댓글정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" y="1670685"/>
            <a:ext cx="8755173" cy="388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42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1-2. </a:t>
            </a:r>
            <a:r>
              <a:rPr lang="ko-KR" altLang="en-US" sz="2800" dirty="0" smtClean="0">
                <a:solidFill>
                  <a:schemeClr val="bg1"/>
                </a:solidFill>
              </a:rPr>
              <a:t>개발 배경 </a:t>
            </a:r>
            <a:r>
              <a:rPr lang="en-US" altLang="ko-KR" sz="2800" dirty="0" smtClean="0">
                <a:solidFill>
                  <a:schemeClr val="bg1"/>
                </a:solidFill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</a:rPr>
              <a:t>목적</a:t>
            </a:r>
            <a:r>
              <a:rPr lang="en-US" altLang="ko-KR" sz="28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79269" y="1985555"/>
            <a:ext cx="7994468" cy="347472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8719" y="2465531"/>
            <a:ext cx="7093131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바탕" pitchFamily="18" charset="-127"/>
                <a:ea typeface="바탕" pitchFamily="18" charset="-127"/>
              </a:rPr>
              <a:t>  카페를 </a:t>
            </a:r>
            <a:r>
              <a:rPr lang="ko-KR" altLang="en-US" sz="1600" dirty="0">
                <a:latin typeface="바탕" pitchFamily="18" charset="-127"/>
                <a:ea typeface="바탕" pitchFamily="18" charset="-127"/>
              </a:rPr>
              <a:t>방문한 사람들이 ‘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바탕" pitchFamily="18" charset="-127"/>
                <a:ea typeface="바탕" pitchFamily="18" charset="-127"/>
              </a:rPr>
              <a:t>오늘의 커피’ </a:t>
            </a:r>
            <a:r>
              <a:rPr lang="ko-KR" altLang="en-US" sz="1600" dirty="0" err="1">
                <a:latin typeface="바탕" pitchFamily="18" charset="-127"/>
                <a:ea typeface="바탕" pitchFamily="18" charset="-127"/>
              </a:rPr>
              <a:t>를</a:t>
            </a:r>
            <a:r>
              <a:rPr lang="ko-KR" altLang="en-US" sz="1600" dirty="0">
                <a:latin typeface="바탕" pitchFamily="18" charset="-127"/>
                <a:ea typeface="바탕" pitchFamily="18" charset="-127"/>
              </a:rPr>
              <a:t> </a:t>
            </a:r>
            <a:r>
              <a:rPr lang="ko-KR" altLang="en-US" sz="1600" dirty="0" smtClean="0">
                <a:latin typeface="바탕" pitchFamily="18" charset="-127"/>
                <a:ea typeface="바탕" pitchFamily="18" charset="-127"/>
              </a:rPr>
              <a:t>마시며 하루하루 </a:t>
            </a:r>
            <a:r>
              <a:rPr lang="ko-KR" altLang="en-US" sz="1600" dirty="0">
                <a:latin typeface="바탕" pitchFamily="18" charset="-127"/>
                <a:ea typeface="바탕" pitchFamily="18" charset="-127"/>
              </a:rPr>
              <a:t>커피의 색다른 </a:t>
            </a:r>
            <a:r>
              <a:rPr lang="ko-KR" altLang="en-US" sz="1600" dirty="0" smtClean="0">
                <a:latin typeface="바탕" pitchFamily="18" charset="-127"/>
                <a:ea typeface="바탕" pitchFamily="18" charset="-127"/>
              </a:rPr>
              <a:t>맛과 </a:t>
            </a:r>
            <a:r>
              <a:rPr lang="ko-KR" altLang="en-US" sz="1600" dirty="0">
                <a:latin typeface="바탕" pitchFamily="18" charset="-127"/>
                <a:ea typeface="바탕" pitchFamily="18" charset="-127"/>
              </a:rPr>
              <a:t>향을 즐기듯이</a:t>
            </a:r>
            <a:r>
              <a:rPr lang="en-US" altLang="ko-KR" sz="1600" dirty="0">
                <a:latin typeface="바탕" pitchFamily="18" charset="-127"/>
                <a:ea typeface="바탕" pitchFamily="18" charset="-127"/>
              </a:rPr>
              <a:t>, </a:t>
            </a:r>
            <a:r>
              <a:rPr lang="ko-KR" altLang="en-US" sz="1600" dirty="0">
                <a:latin typeface="바탕" pitchFamily="18" charset="-127"/>
                <a:ea typeface="바탕" pitchFamily="18" charset="-127"/>
              </a:rPr>
              <a:t>현대 </a:t>
            </a:r>
            <a:r>
              <a:rPr lang="ko-KR" altLang="en-US" sz="1600" dirty="0" smtClean="0">
                <a:latin typeface="바탕" pitchFamily="18" charset="-127"/>
                <a:ea typeface="바탕" pitchFamily="18" charset="-127"/>
              </a:rPr>
              <a:t>사회의 </a:t>
            </a:r>
            <a:r>
              <a:rPr lang="ko-KR" altLang="en-US" sz="1600" dirty="0">
                <a:latin typeface="바탕" pitchFamily="18" charset="-127"/>
                <a:ea typeface="바탕" pitchFamily="18" charset="-127"/>
              </a:rPr>
              <a:t>바쁘고 혼잡한 정보의 바다 속에서 사용자들 </a:t>
            </a:r>
            <a:r>
              <a:rPr lang="ko-KR" altLang="en-US" sz="1600" dirty="0" smtClean="0">
                <a:latin typeface="바탕" pitchFamily="18" charset="-127"/>
                <a:ea typeface="바탕" pitchFamily="18" charset="-127"/>
              </a:rPr>
              <a:t>각각의 </a:t>
            </a:r>
            <a:r>
              <a:rPr lang="ko-KR" altLang="en-US" sz="1600" dirty="0">
                <a:latin typeface="바탕" pitchFamily="18" charset="-127"/>
                <a:ea typeface="바탕" pitchFamily="18" charset="-127"/>
              </a:rPr>
              <a:t>입맛에 맞는 정보를 제공하여 잠깐의 여유와 소소한 즐거움을 느끼길 </a:t>
            </a:r>
            <a:r>
              <a:rPr lang="ko-KR" altLang="en-US" sz="1600" dirty="0" smtClean="0">
                <a:latin typeface="바탕" pitchFamily="18" charset="-127"/>
                <a:ea typeface="바탕" pitchFamily="18" charset="-127"/>
              </a:rPr>
              <a:t>바라는 </a:t>
            </a:r>
            <a:r>
              <a:rPr lang="ko-KR" altLang="en-US" sz="1600" dirty="0">
                <a:latin typeface="바탕" pitchFamily="18" charset="-127"/>
                <a:ea typeface="바탕" pitchFamily="18" charset="-127"/>
              </a:rPr>
              <a:t>마음으로 이 주제를 선정하게 </a:t>
            </a:r>
            <a:r>
              <a:rPr lang="ko-KR" altLang="en-US" sz="1600" dirty="0" smtClean="0">
                <a:latin typeface="바탕" pitchFamily="18" charset="-127"/>
                <a:ea typeface="바탕" pitchFamily="18" charset="-127"/>
              </a:rPr>
              <a:t>되었음</a:t>
            </a:r>
            <a:r>
              <a:rPr lang="en-US" altLang="ko-KR" sz="1600" dirty="0" smtClean="0">
                <a:latin typeface="바탕" pitchFamily="18" charset="-127"/>
                <a:ea typeface="바탕" pitchFamily="18" charset="-127"/>
              </a:rPr>
              <a:t>.</a:t>
            </a:r>
            <a:endParaRPr lang="ko-KR" altLang="en-US" sz="1600" dirty="0">
              <a:latin typeface="바탕" pitchFamily="18" charset="-127"/>
              <a:ea typeface="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66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6796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(08-</a:t>
            </a:r>
            <a:r>
              <a:rPr lang="ko-KR" altLang="en-US" sz="1600" dirty="0" smtClean="0">
                <a:solidFill>
                  <a:schemeClr val="bg1"/>
                </a:solidFill>
              </a:rPr>
              <a:t>테이블 정의서</a:t>
            </a:r>
            <a:r>
              <a:rPr lang="en-US" altLang="ko-KR" sz="1600" dirty="0" smtClean="0">
                <a:solidFill>
                  <a:schemeClr val="bg1"/>
                </a:solidFill>
              </a:rPr>
              <a:t> : DELETED_COMMENT)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20482" name="Picture 2" descr="C:\Users\dhlee\Desktop\erd\삭제댓글정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64" y="1670684"/>
            <a:ext cx="8835671" cy="396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60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5359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(08-</a:t>
            </a:r>
            <a:r>
              <a:rPr lang="ko-KR" altLang="en-US" sz="1600" dirty="0" smtClean="0">
                <a:solidFill>
                  <a:schemeClr val="bg1"/>
                </a:solidFill>
              </a:rPr>
              <a:t>테이블 정의서</a:t>
            </a:r>
            <a:r>
              <a:rPr lang="en-US" altLang="ko-KR" sz="1600" dirty="0" smtClean="0">
                <a:solidFill>
                  <a:schemeClr val="bg1"/>
                </a:solidFill>
              </a:rPr>
              <a:t> : FILE)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21506" name="Picture 2" descr="C:\Users\dhlee\Desktop\erd\파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68" y="1741170"/>
            <a:ext cx="8381863" cy="346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5235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en-US" altLang="ko-KR" sz="1600" dirty="0" smtClean="0">
                <a:solidFill>
                  <a:schemeClr val="bg1"/>
                </a:solidFill>
              </a:rPr>
              <a:t>09-</a:t>
            </a:r>
            <a:r>
              <a:rPr lang="ko-KR" altLang="en-US" sz="1600" dirty="0" smtClean="0">
                <a:solidFill>
                  <a:schemeClr val="bg1"/>
                </a:solidFill>
              </a:rPr>
              <a:t>구현 </a:t>
            </a:r>
            <a:r>
              <a:rPr lang="en-US" altLang="ko-KR" sz="1600" dirty="0" smtClean="0">
                <a:solidFill>
                  <a:schemeClr val="bg1"/>
                </a:solidFill>
              </a:rPr>
              <a:t>: </a:t>
            </a:r>
            <a:r>
              <a:rPr lang="en-US" altLang="ko-KR" sz="1600" dirty="0" smtClean="0">
                <a:solidFill>
                  <a:schemeClr val="bg1"/>
                </a:solidFill>
              </a:rPr>
              <a:t>main </a:t>
            </a:r>
            <a:r>
              <a:rPr lang="ko-KR" altLang="en-US" sz="1600" dirty="0" smtClean="0">
                <a:solidFill>
                  <a:schemeClr val="bg1"/>
                </a:solidFill>
              </a:rPr>
              <a:t>페이지</a:t>
            </a:r>
            <a:r>
              <a:rPr lang="en-US" altLang="ko-KR" sz="1600" dirty="0" smtClean="0">
                <a:solidFill>
                  <a:schemeClr val="bg1"/>
                </a:solidFill>
              </a:rPr>
              <a:t>)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C:\Users\USER\Documents\카카오톡 받은 파일\구현\구현\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52" y="1043471"/>
            <a:ext cx="6967495" cy="562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62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4975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en-US" altLang="ko-KR" sz="1600" dirty="0" smtClean="0">
                <a:solidFill>
                  <a:schemeClr val="bg1"/>
                </a:solidFill>
              </a:rPr>
              <a:t>09-</a:t>
            </a:r>
            <a:r>
              <a:rPr lang="ko-KR" altLang="en-US" sz="1600" dirty="0" smtClean="0">
                <a:solidFill>
                  <a:schemeClr val="bg1"/>
                </a:solidFill>
              </a:rPr>
              <a:t>구현 </a:t>
            </a:r>
            <a:r>
              <a:rPr lang="en-US" altLang="ko-KR" sz="1600" dirty="0" smtClean="0">
                <a:solidFill>
                  <a:schemeClr val="bg1"/>
                </a:solidFill>
              </a:rPr>
              <a:t>: Post View)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3074" name="Picture 2" descr="C:\Users\USER\Documents\카카오톡 받은 파일\구현\구현\post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73" y="1082496"/>
            <a:ext cx="6995051" cy="563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08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536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en-US" altLang="ko-KR" sz="1600" dirty="0" smtClean="0">
                <a:solidFill>
                  <a:schemeClr val="bg1"/>
                </a:solidFill>
              </a:rPr>
              <a:t>09-</a:t>
            </a:r>
            <a:r>
              <a:rPr lang="ko-KR" altLang="en-US" sz="1600" dirty="0" smtClean="0">
                <a:solidFill>
                  <a:schemeClr val="bg1"/>
                </a:solidFill>
              </a:rPr>
              <a:t>구현 </a:t>
            </a:r>
            <a:r>
              <a:rPr lang="en-US" altLang="ko-KR" sz="1600" dirty="0" smtClean="0">
                <a:solidFill>
                  <a:schemeClr val="bg1"/>
                </a:solidFill>
              </a:rPr>
              <a:t>: Category View)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 descr="C:\Users\USER\Documents\카카오톡 받은 파일\구현\구현\category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21" y="1071333"/>
            <a:ext cx="7086558" cy="552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88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663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en-US" altLang="ko-KR" sz="1600" dirty="0" smtClean="0">
                <a:solidFill>
                  <a:schemeClr val="bg1"/>
                </a:solidFill>
              </a:rPr>
              <a:t>09-</a:t>
            </a:r>
            <a:r>
              <a:rPr lang="ko-KR" altLang="en-US" sz="1600" dirty="0" smtClean="0">
                <a:solidFill>
                  <a:schemeClr val="bg1"/>
                </a:solidFill>
              </a:rPr>
              <a:t>구현 </a:t>
            </a:r>
            <a:r>
              <a:rPr lang="en-US" altLang="ko-KR" sz="1600" dirty="0" smtClean="0">
                <a:solidFill>
                  <a:schemeClr val="bg1"/>
                </a:solidFill>
              </a:rPr>
              <a:t>: Admin Member Management)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1266" name="Picture 2" descr="C:\Users\USER\Documents\카카오톡 받은 파일\구현\구현\admin_member_man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97" y="1153295"/>
            <a:ext cx="7107206" cy="555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16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5065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en-US" altLang="ko-KR" sz="1600" dirty="0" smtClean="0">
                <a:solidFill>
                  <a:schemeClr val="bg1"/>
                </a:solidFill>
              </a:rPr>
              <a:t>09-</a:t>
            </a:r>
            <a:r>
              <a:rPr lang="ko-KR" altLang="en-US" sz="1600" dirty="0" smtClean="0">
                <a:solidFill>
                  <a:schemeClr val="bg1"/>
                </a:solidFill>
              </a:rPr>
              <a:t>구현 </a:t>
            </a:r>
            <a:r>
              <a:rPr lang="en-US" altLang="ko-KR" sz="1600" dirty="0" smtClean="0">
                <a:solidFill>
                  <a:schemeClr val="bg1"/>
                </a:solidFill>
              </a:rPr>
              <a:t>: Put-In Post)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6146" name="Picture 2" descr="C:\Users\USER\Documents\카카오톡 받은 파일\구현\구현\putinpo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94" y="1037967"/>
            <a:ext cx="7429611" cy="565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3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5384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en-US" altLang="ko-KR" sz="1600" dirty="0" smtClean="0">
                <a:solidFill>
                  <a:schemeClr val="bg1"/>
                </a:solidFill>
              </a:rPr>
              <a:t>09-</a:t>
            </a:r>
            <a:r>
              <a:rPr lang="ko-KR" altLang="en-US" sz="1600" dirty="0" smtClean="0">
                <a:solidFill>
                  <a:schemeClr val="bg1"/>
                </a:solidFill>
              </a:rPr>
              <a:t>구현 </a:t>
            </a:r>
            <a:r>
              <a:rPr lang="en-US" altLang="ko-KR" sz="1600" dirty="0" smtClean="0">
                <a:solidFill>
                  <a:schemeClr val="bg1"/>
                </a:solidFill>
              </a:rPr>
              <a:t>: Post Comment)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4098" name="Picture 2" descr="C:\Users\USER\Documents\카카오톡 받은 파일\구현\구현\postview_com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29" y="1024942"/>
            <a:ext cx="7125342" cy="573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78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4716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en-US" altLang="ko-KR" sz="1600" dirty="0" smtClean="0">
                <a:solidFill>
                  <a:schemeClr val="bg1"/>
                </a:solidFill>
              </a:rPr>
              <a:t>09-</a:t>
            </a:r>
            <a:r>
              <a:rPr lang="ko-KR" altLang="en-US" sz="1600" dirty="0" smtClean="0">
                <a:solidFill>
                  <a:schemeClr val="bg1"/>
                </a:solidFill>
              </a:rPr>
              <a:t>구현 </a:t>
            </a:r>
            <a:r>
              <a:rPr lang="en-US" altLang="ko-KR" sz="1600" dirty="0" smtClean="0">
                <a:solidFill>
                  <a:schemeClr val="bg1"/>
                </a:solidFill>
              </a:rPr>
              <a:t>: Search)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8194" name="Picture 2" descr="C:\Users\USER\Documents\카카오톡 받은 파일\구현\구현\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66" y="1037968"/>
            <a:ext cx="7436067" cy="565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93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4883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en-US" altLang="ko-KR" sz="1600" dirty="0" smtClean="0">
                <a:solidFill>
                  <a:schemeClr val="bg1"/>
                </a:solidFill>
              </a:rPr>
              <a:t>09-</a:t>
            </a:r>
            <a:r>
              <a:rPr lang="ko-KR" altLang="en-US" sz="1600" dirty="0" smtClean="0">
                <a:solidFill>
                  <a:schemeClr val="bg1"/>
                </a:solidFill>
              </a:rPr>
              <a:t>구현 </a:t>
            </a:r>
            <a:r>
              <a:rPr lang="en-US" altLang="ko-KR" sz="1600" dirty="0" smtClean="0">
                <a:solidFill>
                  <a:schemeClr val="bg1"/>
                </a:solidFill>
              </a:rPr>
              <a:t>: Weather)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9218" name="Picture 2" descr="C:\Users\USER\Documents\카카오톡 받은 파일\구현\구현\weath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497" y="1647568"/>
            <a:ext cx="4837005" cy="408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18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5445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2. </a:t>
            </a:r>
            <a:r>
              <a:rPr lang="ko-KR" altLang="en-US" sz="2800" dirty="0" smtClean="0">
                <a:solidFill>
                  <a:schemeClr val="bg1"/>
                </a:solidFill>
              </a:rPr>
              <a:t>구현 목표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- </a:t>
            </a:r>
            <a:r>
              <a:rPr lang="ko-KR" altLang="en-US" sz="2000" dirty="0" smtClean="0">
                <a:solidFill>
                  <a:schemeClr val="bg1"/>
                </a:solidFill>
              </a:rPr>
              <a:t>벤치마킹 사이트와의 차별성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61342" y="1735206"/>
            <a:ext cx="48798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바탕" pitchFamily="18" charset="-127"/>
                <a:ea typeface="바탕" pitchFamily="18" charset="-127"/>
              </a:rPr>
              <a:t>관리자만이 </a:t>
            </a:r>
            <a:r>
              <a:rPr lang="ko-KR" altLang="en-US" sz="1600" dirty="0" err="1" smtClean="0">
                <a:latin typeface="바탕" pitchFamily="18" charset="-127"/>
                <a:ea typeface="바탕" pitchFamily="18" charset="-127"/>
              </a:rPr>
              <a:t>게시글을</a:t>
            </a:r>
            <a:r>
              <a:rPr lang="ko-KR" altLang="en-US" sz="1600" dirty="0" smtClean="0">
                <a:latin typeface="바탕" pitchFamily="18" charset="-127"/>
                <a:ea typeface="바탕" pitchFamily="18" charset="-127"/>
              </a:rPr>
              <a:t> 작성하여 정보를 제공함</a:t>
            </a:r>
            <a:r>
              <a:rPr lang="en-US" altLang="ko-KR" sz="1600" dirty="0" smtClean="0">
                <a:latin typeface="바탕" pitchFamily="18" charset="-127"/>
                <a:ea typeface="바탕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바탕" pitchFamily="18" charset="-127"/>
                <a:ea typeface="바탕" pitchFamily="18" charset="-127"/>
              </a:rPr>
              <a:t>2.   </a:t>
            </a:r>
            <a:r>
              <a:rPr lang="ko-KR" altLang="en-US" sz="1600" dirty="0" smtClean="0">
                <a:latin typeface="바탕" pitchFamily="18" charset="-127"/>
                <a:ea typeface="바탕" pitchFamily="18" charset="-127"/>
              </a:rPr>
              <a:t>검색 기능이 세분화 되지 않음</a:t>
            </a:r>
            <a:r>
              <a:rPr lang="en-US" altLang="ko-KR" sz="1600" dirty="0" smtClean="0">
                <a:latin typeface="바탕" pitchFamily="18" charset="-127"/>
                <a:ea typeface="바탕" pitchFamily="18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ko-KR" altLang="en-US" sz="1600" dirty="0" smtClean="0">
                <a:latin typeface="바탕" pitchFamily="18" charset="-127"/>
                <a:ea typeface="바탕" pitchFamily="18" charset="-127"/>
              </a:rPr>
              <a:t>카테고리가 단조로움</a:t>
            </a:r>
            <a:r>
              <a:rPr lang="en-US" altLang="ko-KR" sz="1600" dirty="0">
                <a:latin typeface="바탕" pitchFamily="18" charset="-127"/>
                <a:ea typeface="바탕" pitchFamily="18" charset="-127"/>
              </a:rPr>
              <a:t>.</a:t>
            </a:r>
            <a:endParaRPr lang="en-US" altLang="ko-KR" sz="1600" dirty="0" smtClean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318832" y="1630703"/>
            <a:ext cx="6531429" cy="158183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바탕" pitchFamily="18" charset="-127"/>
              <a:ea typeface="바탕" pitchFamily="18" charset="-127"/>
            </a:endParaRPr>
          </a:p>
        </p:txBody>
      </p:sp>
      <p:pic>
        <p:nvPicPr>
          <p:cNvPr id="1031" name="Picture 7" descr="C:\Users\dhlee\Desktop\23132131232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13" y="1210521"/>
            <a:ext cx="1181100" cy="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dhlee\Desktop\12412213123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21" y="3666042"/>
            <a:ext cx="1120775" cy="43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505455" y="4248946"/>
            <a:ext cx="48125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latin typeface="바탕" pitchFamily="18" charset="-127"/>
                <a:ea typeface="바탕" pitchFamily="18" charset="-127"/>
              </a:rPr>
              <a:t>사용자 모두 각자 글을 등록하며 정보를 공유</a:t>
            </a:r>
            <a:r>
              <a:rPr lang="en-US" altLang="ko-KR" sz="1600" dirty="0" smtClean="0">
                <a:latin typeface="바탕" pitchFamily="18" charset="-127"/>
                <a:ea typeface="바탕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바탕" pitchFamily="18" charset="-127"/>
                <a:ea typeface="바탕" pitchFamily="18" charset="-127"/>
              </a:rPr>
              <a:t>2.   </a:t>
            </a:r>
            <a:r>
              <a:rPr lang="ko-KR" altLang="en-US" sz="1600" dirty="0" smtClean="0">
                <a:latin typeface="바탕" pitchFamily="18" charset="-127"/>
                <a:ea typeface="바탕" pitchFamily="18" charset="-127"/>
              </a:rPr>
              <a:t>검색 기능을 세분화하여 제공</a:t>
            </a:r>
            <a:r>
              <a:rPr lang="en-US" altLang="ko-KR" sz="1600" dirty="0" smtClean="0">
                <a:latin typeface="바탕" pitchFamily="18" charset="-127"/>
                <a:ea typeface="바탕" pitchFamily="18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ko-KR" altLang="en-US" sz="1600" dirty="0" smtClean="0">
                <a:latin typeface="바탕" pitchFamily="18" charset="-127"/>
                <a:ea typeface="바탕" pitchFamily="18" charset="-127"/>
              </a:rPr>
              <a:t>뚜렷한 </a:t>
            </a:r>
            <a:r>
              <a:rPr lang="en-US" altLang="ko-KR" sz="1600" dirty="0" smtClean="0">
                <a:latin typeface="바탕" pitchFamily="18" charset="-127"/>
                <a:ea typeface="바탕" pitchFamily="18" charset="-127"/>
              </a:rPr>
              <a:t>4</a:t>
            </a:r>
            <a:r>
              <a:rPr lang="ko-KR" altLang="en-US" sz="1600" dirty="0" smtClean="0">
                <a:latin typeface="바탕" pitchFamily="18" charset="-127"/>
                <a:ea typeface="바탕" pitchFamily="18" charset="-127"/>
              </a:rPr>
              <a:t>가지의 카테고리화</a:t>
            </a:r>
            <a:r>
              <a:rPr lang="en-US" altLang="ko-KR" sz="1600" dirty="0" smtClean="0">
                <a:latin typeface="바탕" pitchFamily="18" charset="-127"/>
                <a:ea typeface="바탕" pitchFamily="18" charset="-127"/>
              </a:rPr>
              <a:t>.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262945" y="4144443"/>
            <a:ext cx="6531429" cy="1581831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22" name="위쪽/아래쪽 화살표 21"/>
          <p:cNvSpPr/>
          <p:nvPr/>
        </p:nvSpPr>
        <p:spPr>
          <a:xfrm>
            <a:off x="4332468" y="3437283"/>
            <a:ext cx="194050" cy="457518"/>
          </a:xfrm>
          <a:prstGeom prst="upDown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30374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5173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en-US" altLang="ko-KR" sz="1600" dirty="0" smtClean="0">
                <a:solidFill>
                  <a:schemeClr val="bg1"/>
                </a:solidFill>
              </a:rPr>
              <a:t>09-</a:t>
            </a:r>
            <a:r>
              <a:rPr lang="ko-KR" altLang="en-US" sz="1600" dirty="0" smtClean="0">
                <a:solidFill>
                  <a:schemeClr val="bg1"/>
                </a:solidFill>
              </a:rPr>
              <a:t>구현 </a:t>
            </a:r>
            <a:r>
              <a:rPr lang="en-US" altLang="ko-KR" sz="1600" dirty="0" smtClean="0">
                <a:solidFill>
                  <a:schemeClr val="bg1"/>
                </a:solidFill>
              </a:rPr>
              <a:t>: Update Post)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5122" name="Picture 2" descr="C:\Users\USER\Documents\카카오톡 받은 파일\구현\구현\updatepo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41" y="1018935"/>
            <a:ext cx="7722717" cy="561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9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486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en-US" altLang="ko-KR" sz="1600" dirty="0" smtClean="0">
                <a:solidFill>
                  <a:schemeClr val="bg1"/>
                </a:solidFill>
              </a:rPr>
              <a:t>09-</a:t>
            </a:r>
            <a:r>
              <a:rPr lang="ko-KR" altLang="en-US" sz="1600" dirty="0" smtClean="0">
                <a:solidFill>
                  <a:schemeClr val="bg1"/>
                </a:solidFill>
              </a:rPr>
              <a:t>구현 </a:t>
            </a:r>
            <a:r>
              <a:rPr lang="en-US" altLang="ko-KR" sz="1600" dirty="0" smtClean="0">
                <a:solidFill>
                  <a:schemeClr val="bg1"/>
                </a:solidFill>
              </a:rPr>
              <a:t>: My Page</a:t>
            </a:r>
            <a:r>
              <a:rPr lang="en-US" altLang="ko-KR" sz="1600" dirty="0" smtClean="0">
                <a:solidFill>
                  <a:schemeClr val="bg1"/>
                </a:solidFill>
              </a:rPr>
              <a:t>)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7170" name="Picture 2" descr="C:\Users\USER\Documents\카카오톡 받은 파일\구현\구현\my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03" y="1091779"/>
            <a:ext cx="7379593" cy="554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1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2776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5.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프로그램 시연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07637" y="2009649"/>
            <a:ext cx="7016750" cy="2616200"/>
          </a:xfrm>
          <a:prstGeom prst="roundRect">
            <a:avLst/>
          </a:prstGeom>
          <a:solidFill>
            <a:srgbClr val="F8F8F8"/>
          </a:solidFill>
          <a:ln>
            <a:solidFill>
              <a:srgbClr val="6B31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" name="TextBox 5"/>
          <p:cNvSpPr txBox="1"/>
          <p:nvPr/>
        </p:nvSpPr>
        <p:spPr>
          <a:xfrm>
            <a:off x="609600" y="2594474"/>
            <a:ext cx="77038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chemeClr val="accent2">
                    <a:lumMod val="50000"/>
                  </a:schemeClr>
                </a:solidFill>
                <a:latin typeface="Kunstler Script" panose="030304020206070D0D06" pitchFamily="66" charset="0"/>
              </a:rPr>
              <a:t>Today’s</a:t>
            </a:r>
            <a:r>
              <a:rPr lang="en-US" altLang="ko-KR" sz="8800" b="1" dirty="0" smtClean="0">
                <a:latin typeface="Kunstler Script" panose="030304020206070D0D06" pitchFamily="66" charset="0"/>
              </a:rPr>
              <a:t> </a:t>
            </a:r>
            <a:r>
              <a:rPr lang="en-US" altLang="ko-KR" sz="8800" b="1" dirty="0" smtClean="0">
                <a:solidFill>
                  <a:schemeClr val="accent2">
                    <a:lumMod val="50000"/>
                  </a:schemeClr>
                </a:solidFill>
                <a:latin typeface="Kunstler Script" panose="030304020206070D0D06" pitchFamily="66" charset="0"/>
              </a:rPr>
              <a:t>Coffee</a:t>
            </a:r>
            <a:endParaRPr lang="ko-KR" altLang="en-US" sz="6000" b="1" dirty="0">
              <a:solidFill>
                <a:schemeClr val="accent2">
                  <a:lumMod val="50000"/>
                </a:schemeClr>
              </a:solidFill>
              <a:latin typeface="Kunstler Script" panose="030304020206070D0D06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08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3299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6. </a:t>
            </a:r>
            <a:r>
              <a:rPr lang="ko-KR" altLang="en-US" sz="2800" dirty="0">
                <a:solidFill>
                  <a:schemeClr val="bg1"/>
                </a:solidFill>
              </a:rPr>
              <a:t>팀</a:t>
            </a:r>
            <a:r>
              <a:rPr lang="ko-KR" altLang="en-US" sz="2800" dirty="0" smtClean="0">
                <a:solidFill>
                  <a:schemeClr val="bg1"/>
                </a:solidFill>
              </a:rPr>
              <a:t> 소개와 느낀 점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1876" y="1536173"/>
            <a:ext cx="64482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u="sng" dirty="0" smtClean="0">
                <a:solidFill>
                  <a:schemeClr val="bg1"/>
                </a:solidFill>
                <a:latin typeface="HY나무L" pitchFamily="18" charset="-127"/>
                <a:ea typeface="HY나무L" pitchFamily="18" charset="-127"/>
              </a:rPr>
              <a:t>Coffee &amp; Coding</a:t>
            </a:r>
          </a:p>
          <a:p>
            <a:pPr algn="ctr"/>
            <a:endParaRPr lang="en-US" altLang="ko-KR" sz="3200" b="1" u="sng" dirty="0" smtClean="0">
              <a:solidFill>
                <a:schemeClr val="bg1"/>
              </a:solidFill>
              <a:latin typeface="HY나무L" pitchFamily="18" charset="-127"/>
              <a:ea typeface="HY나무L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HY나무L" pitchFamily="18" charset="-127"/>
                <a:ea typeface="HY나무L" pitchFamily="18" charset="-127"/>
              </a:rPr>
              <a:t>     류경식 </a:t>
            </a:r>
            <a:r>
              <a:rPr lang="en-US" altLang="ko-KR" sz="1600" dirty="0" smtClean="0">
                <a:solidFill>
                  <a:schemeClr val="bg1"/>
                </a:solidFill>
                <a:latin typeface="HY나무L" pitchFamily="18" charset="-127"/>
                <a:ea typeface="HY나무L" pitchFamily="18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HY나무L" pitchFamily="18" charset="-127"/>
                <a:ea typeface="HY나무L" pitchFamily="18" charset="-127"/>
              </a:rPr>
              <a:t>팀장</a:t>
            </a:r>
            <a:r>
              <a:rPr lang="en-US" altLang="ko-KR" sz="1600" dirty="0" smtClean="0">
                <a:solidFill>
                  <a:schemeClr val="bg1"/>
                </a:solidFill>
                <a:latin typeface="HY나무L" pitchFamily="18" charset="-127"/>
                <a:ea typeface="HY나무L" pitchFamily="18" charset="-127"/>
              </a:rPr>
              <a:t>)</a:t>
            </a:r>
            <a:endParaRPr lang="en-US" altLang="ko-KR" sz="1600" b="1" u="sng" dirty="0" smtClean="0">
              <a:solidFill>
                <a:schemeClr val="bg1"/>
              </a:solidFill>
              <a:latin typeface="HY나무L" pitchFamily="18" charset="-127"/>
              <a:ea typeface="HY나무L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HY나무L" pitchFamily="18" charset="-127"/>
                <a:ea typeface="HY나무L" pitchFamily="18" charset="-127"/>
              </a:rPr>
              <a:t>박상현</a:t>
            </a:r>
            <a:endParaRPr lang="en-US" altLang="ko-KR" sz="3200" dirty="0" smtClean="0">
              <a:solidFill>
                <a:schemeClr val="bg1"/>
              </a:solidFill>
              <a:latin typeface="HY나무L" pitchFamily="18" charset="-127"/>
              <a:ea typeface="HY나무L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HY나무L" pitchFamily="18" charset="-127"/>
                <a:ea typeface="HY나무L" pitchFamily="18" charset="-127"/>
              </a:rPr>
              <a:t>장익순</a:t>
            </a:r>
            <a:endParaRPr lang="en-US" altLang="ko-KR" sz="3200" dirty="0" smtClean="0">
              <a:solidFill>
                <a:schemeClr val="bg1"/>
              </a:solidFill>
              <a:latin typeface="HY나무L" pitchFamily="18" charset="-127"/>
              <a:ea typeface="HY나무L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HY나무L" pitchFamily="18" charset="-127"/>
                <a:ea typeface="HY나무L" pitchFamily="18" charset="-127"/>
              </a:rPr>
              <a:t>이동환</a:t>
            </a:r>
            <a:endParaRPr lang="en-US" altLang="ko-KR" sz="3200" dirty="0" smtClean="0">
              <a:solidFill>
                <a:schemeClr val="bg1"/>
              </a:solidFill>
              <a:latin typeface="HY나무L" pitchFamily="18" charset="-127"/>
              <a:ea typeface="HY나무L" pitchFamily="18" charset="-127"/>
            </a:endParaRPr>
          </a:p>
          <a:p>
            <a:pPr algn="ctr"/>
            <a:r>
              <a:rPr lang="ko-KR" altLang="en-US" sz="3200" dirty="0" err="1" smtClean="0">
                <a:solidFill>
                  <a:schemeClr val="bg1"/>
                </a:solidFill>
                <a:latin typeface="HY나무L" pitchFamily="18" charset="-127"/>
                <a:ea typeface="HY나무L" pitchFamily="18" charset="-127"/>
              </a:rPr>
              <a:t>천화평</a:t>
            </a:r>
            <a:endParaRPr lang="ko-KR" altLang="en-US" sz="3200" dirty="0">
              <a:solidFill>
                <a:schemeClr val="bg1"/>
              </a:solidFill>
              <a:latin typeface="HY나무L" pitchFamily="18" charset="-127"/>
              <a:ea typeface="HY나무L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103120" y="1536173"/>
            <a:ext cx="4781006" cy="815141"/>
          </a:xfrm>
          <a:prstGeom prst="roundRect">
            <a:avLst/>
          </a:prstGeom>
          <a:noFill/>
          <a:ln w="38100" cmpd="tri">
            <a:solidFill>
              <a:schemeClr val="bg1">
                <a:lumMod val="95000"/>
              </a:schemeClr>
            </a:solidFill>
            <a:prstDash val="solid"/>
          </a:ln>
          <a:effectLst>
            <a:outerShdw blurRad="38100" dist="101600" dir="4980000" sx="92000" sy="92000" algn="ctr" rotWithShape="0">
              <a:srgbClr val="000000">
                <a:alpha val="4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69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6B3109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007637" y="2009649"/>
            <a:ext cx="7016750" cy="2616200"/>
          </a:xfrm>
          <a:prstGeom prst="roundRect">
            <a:avLst/>
          </a:prstGeom>
          <a:solidFill>
            <a:srgbClr val="F8F8F8"/>
          </a:solidFill>
          <a:ln>
            <a:solidFill>
              <a:srgbClr val="6B31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2594474"/>
            <a:ext cx="7703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err="1" smtClean="0">
                <a:solidFill>
                  <a:schemeClr val="accent2">
                    <a:lumMod val="50000"/>
                  </a:schemeClr>
                </a:solidFill>
                <a:latin typeface="Broadway" pitchFamily="82" charset="0"/>
              </a:rPr>
              <a:t>QnA</a:t>
            </a:r>
            <a:endParaRPr lang="ko-KR" altLang="en-US" sz="6000" b="1" dirty="0">
              <a:solidFill>
                <a:schemeClr val="accent2">
                  <a:lumMod val="50000"/>
                </a:schemeClr>
              </a:solidFill>
              <a:latin typeface="Broadway" pitchFamily="8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22553" y="3924300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HY나무L" pitchFamily="18" charset="-127"/>
                <a:ea typeface="HY나무L" pitchFamily="18" charset="-127"/>
              </a:rPr>
              <a:t>Thank you</a:t>
            </a:r>
            <a:endParaRPr lang="ko-KR" altLang="en-US" sz="2000" dirty="0">
              <a:latin typeface="HY나무L" pitchFamily="18" charset="-127"/>
              <a:ea typeface="HY나무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15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205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3. </a:t>
            </a:r>
            <a:r>
              <a:rPr lang="ko-KR" altLang="en-US" sz="2800" dirty="0" smtClean="0">
                <a:solidFill>
                  <a:schemeClr val="bg1"/>
                </a:solidFill>
              </a:rPr>
              <a:t>개발 환경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3074" name="Picture 2" descr="C:\Users\dhlee\Desktop\d.horse\13211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254" y="1224029"/>
            <a:ext cx="2982350" cy="88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hlee\Desktop\d.horse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641" y="2107834"/>
            <a:ext cx="1688123" cy="99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hlee\Desktop\d.horse\321112313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254" y="3234317"/>
            <a:ext cx="3080825" cy="10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dhlee\Desktop\d.horse\44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254" y="4447626"/>
            <a:ext cx="1305788" cy="107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dhlee\Desktop\d.horse\444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041" y="4447626"/>
            <a:ext cx="656905" cy="107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dhlee\Desktop\d.horse\44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386" y="4429285"/>
            <a:ext cx="1308045" cy="10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dhlee\Desktop\d.horse\3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641" y="5818060"/>
            <a:ext cx="2736040" cy="62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dhlee\Desktop\d.horse\12311231312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93" y="5818060"/>
            <a:ext cx="1466187" cy="74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148716" y="1435097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바탕" pitchFamily="18" charset="-127"/>
                <a:ea typeface="바탕" pitchFamily="18" charset="-127"/>
              </a:rPr>
              <a:t>1. O/S</a:t>
            </a:r>
            <a:endParaRPr lang="ko-KR" altLang="en-US" sz="160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8716" y="2376938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바탕" pitchFamily="18" charset="-127"/>
                <a:ea typeface="바탕" pitchFamily="18" charset="-127"/>
              </a:rPr>
              <a:t>2. Server</a:t>
            </a:r>
            <a:endParaRPr lang="ko-KR" altLang="en-US" sz="160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48716" y="3550233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바탕" pitchFamily="18" charset="-127"/>
                <a:ea typeface="바탕" pitchFamily="18" charset="-127"/>
              </a:rPr>
              <a:t>3. DBMS</a:t>
            </a:r>
            <a:endParaRPr lang="ko-KR" altLang="en-US" sz="160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48716" y="4754862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바탕" pitchFamily="18" charset="-127"/>
                <a:ea typeface="바탕" pitchFamily="18" charset="-127"/>
              </a:rPr>
              <a:t>4. </a:t>
            </a:r>
            <a:r>
              <a:rPr lang="ko-KR" altLang="en-US" sz="1600" dirty="0" smtClean="0">
                <a:latin typeface="바탕" pitchFamily="18" charset="-127"/>
                <a:ea typeface="바탕" pitchFamily="18" charset="-127"/>
              </a:rPr>
              <a:t>개발 언어 및</a:t>
            </a:r>
            <a:endParaRPr lang="en-US" altLang="ko-KR" sz="1600" dirty="0" smtClean="0">
              <a:latin typeface="바탕" pitchFamily="18" charset="-127"/>
              <a:ea typeface="바탕" pitchFamily="18" charset="-127"/>
            </a:endParaRPr>
          </a:p>
          <a:p>
            <a:r>
              <a:rPr lang="ko-KR" altLang="en-US" sz="1600" dirty="0" smtClean="0">
                <a:latin typeface="바탕" pitchFamily="18" charset="-127"/>
                <a:ea typeface="바탕" pitchFamily="18" charset="-127"/>
              </a:rPr>
              <a:t>   프레임워크</a:t>
            </a:r>
            <a:endParaRPr lang="ko-KR" altLang="en-US" sz="160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48716" y="5728064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바탕" pitchFamily="18" charset="-127"/>
                <a:ea typeface="바탕" pitchFamily="18" charset="-127"/>
              </a:rPr>
              <a:t>5</a:t>
            </a:r>
            <a:r>
              <a:rPr lang="en-US" altLang="ko-KR" sz="1600" dirty="0" smtClean="0">
                <a:latin typeface="바탕" pitchFamily="18" charset="-127"/>
                <a:ea typeface="바탕" pitchFamily="18" charset="-127"/>
              </a:rPr>
              <a:t>. </a:t>
            </a:r>
            <a:r>
              <a:rPr lang="ko-KR" altLang="en-US" sz="1600" dirty="0" smtClean="0">
                <a:latin typeface="바탕" pitchFamily="18" charset="-127"/>
                <a:ea typeface="바탕" pitchFamily="18" charset="-127"/>
              </a:rPr>
              <a:t>개발 툴</a:t>
            </a:r>
            <a:endParaRPr lang="ko-KR" altLang="en-US" sz="1600" dirty="0">
              <a:latin typeface="바탕" pitchFamily="18" charset="-127"/>
              <a:ea typeface="바탕" pitchFamily="18" charset="-127"/>
            </a:endParaRPr>
          </a:p>
        </p:txBody>
      </p:sp>
      <p:pic>
        <p:nvPicPr>
          <p:cNvPr id="3082" name="Picture 10" descr="C:\Users\dhlee\Desktop\d.horse\44444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472" y="4429285"/>
            <a:ext cx="1152874" cy="10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96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5724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 </a:t>
            </a:r>
            <a:r>
              <a:rPr lang="en-US" altLang="ko-KR" sz="2400" dirty="0" smtClean="0">
                <a:solidFill>
                  <a:schemeClr val="bg1"/>
                </a:solidFill>
              </a:rPr>
              <a:t>(01-</a:t>
            </a:r>
            <a:r>
              <a:rPr lang="ko-KR" altLang="en-US" sz="2400" dirty="0" smtClean="0">
                <a:solidFill>
                  <a:schemeClr val="bg1"/>
                </a:solidFill>
              </a:rPr>
              <a:t>프로젝트 일정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22530" name="Picture 2" descr="C:\Users\dhlee\Desktop\1231231231231231232131231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" y="1125852"/>
            <a:ext cx="9062720" cy="539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35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783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4. </a:t>
            </a:r>
            <a:r>
              <a:rPr lang="ko-KR" altLang="en-US" sz="3600" dirty="0" smtClean="0">
                <a:solidFill>
                  <a:schemeClr val="bg1"/>
                </a:solidFill>
              </a:rPr>
              <a:t>프로젝트 산출물 </a:t>
            </a:r>
            <a:r>
              <a:rPr lang="en-US" altLang="ko-KR" sz="3200" dirty="0" smtClean="0">
                <a:solidFill>
                  <a:schemeClr val="bg1"/>
                </a:solidFill>
              </a:rPr>
              <a:t>(02-</a:t>
            </a:r>
            <a:r>
              <a:rPr lang="ko-KR" altLang="en-US" sz="3200" dirty="0" smtClean="0">
                <a:solidFill>
                  <a:schemeClr val="bg1"/>
                </a:solidFill>
              </a:rPr>
              <a:t>요구사항 정의서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endParaRPr lang="en-US" altLang="ko-KR" sz="3600" dirty="0" smtClean="0">
              <a:solidFill>
                <a:schemeClr val="bg1"/>
              </a:solidFill>
            </a:endParaRPr>
          </a:p>
        </p:txBody>
      </p:sp>
      <p:pic>
        <p:nvPicPr>
          <p:cNvPr id="5123" name="Picture 3" descr="C:\Users\dhlee\Desktop\232323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02" y="881148"/>
            <a:ext cx="7795396" cy="597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05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881149"/>
          </a:xfrm>
          <a:prstGeom prst="rect">
            <a:avLst/>
          </a:prstGeom>
          <a:solidFill>
            <a:srgbClr val="6B310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62379" y="117408"/>
            <a:ext cx="6032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</a:t>
            </a:r>
            <a:r>
              <a:rPr lang="ko-KR" altLang="en-US" sz="2800" dirty="0" smtClean="0">
                <a:solidFill>
                  <a:schemeClr val="bg1"/>
                </a:solidFill>
              </a:rPr>
              <a:t>프로젝트 산출물 </a:t>
            </a:r>
            <a:r>
              <a:rPr lang="en-US" altLang="ko-KR" sz="2400" dirty="0" smtClean="0">
                <a:solidFill>
                  <a:schemeClr val="bg1"/>
                </a:solidFill>
              </a:rPr>
              <a:t>(03-</a:t>
            </a:r>
            <a:r>
              <a:rPr lang="ko-KR" altLang="en-US" sz="2400" dirty="0" smtClean="0">
                <a:solidFill>
                  <a:schemeClr val="bg1"/>
                </a:solidFill>
              </a:rPr>
              <a:t>단위업무 정의서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  <a:endParaRPr lang="en-US" altLang="ko-KR" sz="2800" dirty="0" smtClean="0">
              <a:solidFill>
                <a:schemeClr val="bg1"/>
              </a:solidFill>
            </a:endParaRPr>
          </a:p>
        </p:txBody>
      </p:sp>
      <p:pic>
        <p:nvPicPr>
          <p:cNvPr id="7171" name="Picture 3" descr="C:\Users\dhlee\Desktop\123141241241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3" y="1145812"/>
            <a:ext cx="8742434" cy="534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6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18238</TotalTime>
  <Words>789</Words>
  <Application>Microsoft Office PowerPoint</Application>
  <PresentationFormat>화면 슬라이드 쇼(4:3)</PresentationFormat>
  <Paragraphs>94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4" baseType="lpstr">
      <vt:lpstr>굴림</vt:lpstr>
      <vt:lpstr>Arial</vt:lpstr>
      <vt:lpstr>바탕</vt:lpstr>
      <vt:lpstr>Kunstler Script</vt:lpstr>
      <vt:lpstr>맑은 고딕</vt:lpstr>
      <vt:lpstr>Broadway</vt:lpstr>
      <vt:lpstr>HY나무L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USER</cp:lastModifiedBy>
  <cp:revision>420</cp:revision>
  <dcterms:created xsi:type="dcterms:W3CDTF">2018-05-02T13:08:05Z</dcterms:created>
  <dcterms:modified xsi:type="dcterms:W3CDTF">2018-05-21T01:45:16Z</dcterms:modified>
</cp:coreProperties>
</file>